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TT Milks Casual 900 One" charset="1" panose="02000503030000020003"/>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Open Sans Light" charset="1" panose="020B0306030504020204"/>
      <p:regular r:id="rId23"/>
    </p:embeddedFont>
    <p:embeddedFont>
      <p:font typeface="Open Sans Light Italics" charset="1" panose="020B0306030504020204"/>
      <p:regular r:id="rId24"/>
    </p:embeddedFont>
    <p:embeddedFont>
      <p:font typeface="Open Sans Ultra-Bold" charset="1" panose="00000000000000000000"/>
      <p:regular r:id="rId25"/>
    </p:embeddedFont>
    <p:embeddedFont>
      <p:font typeface="Open Sans Ultra-Bold Italics" charset="1" panose="00000000000000000000"/>
      <p:regular r:id="rId26"/>
    </p:embeddedFont>
    <p:embeddedFont>
      <p:font typeface="Montserrat" charset="1" panose="00000500000000000000"/>
      <p:regular r:id="rId27"/>
    </p:embeddedFont>
    <p:embeddedFont>
      <p:font typeface="Montserrat Bold" charset="1" panose="00000800000000000000"/>
      <p:regular r:id="rId28"/>
    </p:embeddedFont>
    <p:embeddedFont>
      <p:font typeface="Montserrat Italics" charset="1" panose="00000500000000000000"/>
      <p:regular r:id="rId29"/>
    </p:embeddedFont>
    <p:embeddedFont>
      <p:font typeface="Montserrat Bold Italics" charset="1" panose="00000800000000000000"/>
      <p:regular r:id="rId30"/>
    </p:embeddedFont>
    <p:embeddedFont>
      <p:font typeface="Montserrat Thin" charset="1" panose="00000300000000000000"/>
      <p:regular r:id="rId31"/>
    </p:embeddedFont>
    <p:embeddedFont>
      <p:font typeface="Montserrat Thin Italics" charset="1" panose="00000300000000000000"/>
      <p:regular r:id="rId32"/>
    </p:embeddedFont>
    <p:embeddedFont>
      <p:font typeface="Montserrat Extra-Light" charset="1" panose="00000300000000000000"/>
      <p:regular r:id="rId33"/>
    </p:embeddedFont>
    <p:embeddedFont>
      <p:font typeface="Montserrat Extra-Light Italics" charset="1" panose="00000300000000000000"/>
      <p:regular r:id="rId34"/>
    </p:embeddedFont>
    <p:embeddedFont>
      <p:font typeface="Montserrat Light" charset="1" panose="00000400000000000000"/>
      <p:regular r:id="rId35"/>
    </p:embeddedFont>
    <p:embeddedFont>
      <p:font typeface="Montserrat Light Italics" charset="1" panose="00000400000000000000"/>
      <p:regular r:id="rId36"/>
    </p:embeddedFont>
    <p:embeddedFont>
      <p:font typeface="Montserrat Medium" charset="1" panose="00000600000000000000"/>
      <p:regular r:id="rId37"/>
    </p:embeddedFont>
    <p:embeddedFont>
      <p:font typeface="Montserrat Medium Italics" charset="1" panose="00000600000000000000"/>
      <p:regular r:id="rId38"/>
    </p:embeddedFont>
    <p:embeddedFont>
      <p:font typeface="Montserrat Semi-Bold" charset="1" panose="00000700000000000000"/>
      <p:regular r:id="rId39"/>
    </p:embeddedFont>
    <p:embeddedFont>
      <p:font typeface="Montserrat Semi-Bold Italics" charset="1" panose="00000700000000000000"/>
      <p:regular r:id="rId40"/>
    </p:embeddedFont>
    <p:embeddedFont>
      <p:font typeface="Montserrat Ultra-Bold" charset="1" panose="00000900000000000000"/>
      <p:regular r:id="rId41"/>
    </p:embeddedFont>
    <p:embeddedFont>
      <p:font typeface="Montserrat Ultra-Bold Italics" charset="1" panose="00000900000000000000"/>
      <p:regular r:id="rId42"/>
    </p:embeddedFont>
    <p:embeddedFont>
      <p:font typeface="Montserrat Heavy" charset="1" panose="00000A00000000000000"/>
      <p:regular r:id="rId43"/>
    </p:embeddedFont>
    <p:embeddedFont>
      <p:font typeface="Montserrat Heavy Italics" charset="1" panose="00000A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42.jpeg" Type="http://schemas.openxmlformats.org/officeDocument/2006/relationships/image"/><Relationship Id="rId4" Target="../media/image4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4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0.png" Type="http://schemas.openxmlformats.org/officeDocument/2006/relationships/image"/><Relationship Id="rId16" Target="../media/image11.svg" Type="http://schemas.openxmlformats.org/officeDocument/2006/relationships/image"/><Relationship Id="rId17" Target="../media/image12.png" Type="http://schemas.openxmlformats.org/officeDocument/2006/relationships/image"/><Relationship Id="rId18" Target="../media/image13.svg" Type="http://schemas.openxmlformats.org/officeDocument/2006/relationships/image"/><Relationship Id="rId19" Target="../media/image14.png" Type="http://schemas.openxmlformats.org/officeDocument/2006/relationships/image"/><Relationship Id="rId2" Target="../media/image1.jpeg" Type="http://schemas.openxmlformats.org/officeDocument/2006/relationships/image"/><Relationship Id="rId20" Target="../media/image15.svg" Type="http://schemas.openxmlformats.org/officeDocument/2006/relationships/image"/><Relationship Id="rId21" Target="../media/image16.png" Type="http://schemas.openxmlformats.org/officeDocument/2006/relationships/image"/><Relationship Id="rId22" Target="../media/image17.svg" Type="http://schemas.openxmlformats.org/officeDocument/2006/relationships/image"/><Relationship Id="rId23" Target="../media/image18.png" Type="http://schemas.openxmlformats.org/officeDocument/2006/relationships/image"/><Relationship Id="rId24" Target="../media/image19.svg" Type="http://schemas.openxmlformats.org/officeDocument/2006/relationships/image"/><Relationship Id="rId25" Target="../media/image20.png" Type="http://schemas.openxmlformats.org/officeDocument/2006/relationships/image"/><Relationship Id="rId26" Target="../media/image21.svg" Type="http://schemas.openxmlformats.org/officeDocument/2006/relationships/image"/><Relationship Id="rId27" Target="../media/image22.png" Type="http://schemas.openxmlformats.org/officeDocument/2006/relationships/image"/><Relationship Id="rId28" Target="../media/image23.sv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1990153" y="-617433"/>
            <a:ext cx="3191432" cy="1390271"/>
          </a:xfrm>
          <a:custGeom>
            <a:avLst/>
            <a:gdLst/>
            <a:ahLst/>
            <a:cxnLst/>
            <a:rect r="r" b="b" t="t" l="l"/>
            <a:pathLst>
              <a:path h="1390271" w="3191432">
                <a:moveTo>
                  <a:pt x="0" y="0"/>
                </a:moveTo>
                <a:lnTo>
                  <a:pt x="3191432" y="0"/>
                </a:lnTo>
                <a:lnTo>
                  <a:pt x="3191432" y="1390271"/>
                </a:lnTo>
                <a:lnTo>
                  <a:pt x="0" y="1390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8438" y="2727486"/>
            <a:ext cx="1697138" cy="1592224"/>
          </a:xfrm>
          <a:custGeom>
            <a:avLst/>
            <a:gdLst/>
            <a:ahLst/>
            <a:cxnLst/>
            <a:rect r="r" b="b" t="t" l="l"/>
            <a:pathLst>
              <a:path h="1592224" w="1697138">
                <a:moveTo>
                  <a:pt x="0" y="0"/>
                </a:moveTo>
                <a:lnTo>
                  <a:pt x="1697138" y="0"/>
                </a:lnTo>
                <a:lnTo>
                  <a:pt x="1697138" y="1592224"/>
                </a:lnTo>
                <a:lnTo>
                  <a:pt x="0" y="15922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817994" y="7821356"/>
            <a:ext cx="3458236" cy="3338770"/>
          </a:xfrm>
          <a:custGeom>
            <a:avLst/>
            <a:gdLst/>
            <a:ahLst/>
            <a:cxnLst/>
            <a:rect r="r" b="b" t="t" l="l"/>
            <a:pathLst>
              <a:path h="3338770" w="3458236">
                <a:moveTo>
                  <a:pt x="0" y="0"/>
                </a:moveTo>
                <a:lnTo>
                  <a:pt x="3458236" y="0"/>
                </a:lnTo>
                <a:lnTo>
                  <a:pt x="3458236" y="3338770"/>
                </a:lnTo>
                <a:lnTo>
                  <a:pt x="0" y="33387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968978" y="8662818"/>
            <a:ext cx="4027275" cy="2114882"/>
          </a:xfrm>
          <a:custGeom>
            <a:avLst/>
            <a:gdLst/>
            <a:ahLst/>
            <a:cxnLst/>
            <a:rect r="r" b="b" t="t" l="l"/>
            <a:pathLst>
              <a:path h="2114882" w="4027275">
                <a:moveTo>
                  <a:pt x="0" y="0"/>
                </a:moveTo>
                <a:lnTo>
                  <a:pt x="4027276" y="0"/>
                </a:lnTo>
                <a:lnTo>
                  <a:pt x="4027276" y="2114882"/>
                </a:lnTo>
                <a:lnTo>
                  <a:pt x="0" y="21148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901955" y="6084566"/>
            <a:ext cx="2670446" cy="5156504"/>
          </a:xfrm>
          <a:custGeom>
            <a:avLst/>
            <a:gdLst/>
            <a:ahLst/>
            <a:cxnLst/>
            <a:rect r="r" b="b" t="t" l="l"/>
            <a:pathLst>
              <a:path h="5156504" w="2670446">
                <a:moveTo>
                  <a:pt x="0" y="0"/>
                </a:moveTo>
                <a:lnTo>
                  <a:pt x="2670446" y="0"/>
                </a:lnTo>
                <a:lnTo>
                  <a:pt x="2670446" y="5156504"/>
                </a:lnTo>
                <a:lnTo>
                  <a:pt x="0" y="51565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6722171" y="8924368"/>
            <a:ext cx="2761200" cy="2726058"/>
          </a:xfrm>
          <a:custGeom>
            <a:avLst/>
            <a:gdLst/>
            <a:ahLst/>
            <a:cxnLst/>
            <a:rect r="r" b="b" t="t" l="l"/>
            <a:pathLst>
              <a:path h="2726058" w="2761200">
                <a:moveTo>
                  <a:pt x="0" y="0"/>
                </a:moveTo>
                <a:lnTo>
                  <a:pt x="2761200" y="0"/>
                </a:lnTo>
                <a:lnTo>
                  <a:pt x="2761200" y="2726058"/>
                </a:lnTo>
                <a:lnTo>
                  <a:pt x="0" y="272605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3033159" y="-473320"/>
            <a:ext cx="2784835" cy="2146738"/>
          </a:xfrm>
          <a:custGeom>
            <a:avLst/>
            <a:gdLst/>
            <a:ahLst/>
            <a:cxnLst/>
            <a:rect r="r" b="b" t="t" l="l"/>
            <a:pathLst>
              <a:path h="2146738" w="2784835">
                <a:moveTo>
                  <a:pt x="0" y="0"/>
                </a:moveTo>
                <a:lnTo>
                  <a:pt x="2784835" y="0"/>
                </a:lnTo>
                <a:lnTo>
                  <a:pt x="2784835" y="2146738"/>
                </a:lnTo>
                <a:lnTo>
                  <a:pt x="0" y="21467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7075208" y="3092138"/>
            <a:ext cx="1834596" cy="3765029"/>
          </a:xfrm>
          <a:custGeom>
            <a:avLst/>
            <a:gdLst/>
            <a:ahLst/>
            <a:cxnLst/>
            <a:rect r="r" b="b" t="t" l="l"/>
            <a:pathLst>
              <a:path h="3765029" w="1834596">
                <a:moveTo>
                  <a:pt x="0" y="0"/>
                </a:moveTo>
                <a:lnTo>
                  <a:pt x="1834596" y="0"/>
                </a:lnTo>
                <a:lnTo>
                  <a:pt x="1834596" y="3765029"/>
                </a:lnTo>
                <a:lnTo>
                  <a:pt x="0" y="376502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10800000">
            <a:off x="5679216" y="-880028"/>
            <a:ext cx="3464784" cy="2242660"/>
          </a:xfrm>
          <a:custGeom>
            <a:avLst/>
            <a:gdLst/>
            <a:ahLst/>
            <a:cxnLst/>
            <a:rect r="r" b="b" t="t" l="l"/>
            <a:pathLst>
              <a:path h="2242660" w="3464784">
                <a:moveTo>
                  <a:pt x="0" y="0"/>
                </a:moveTo>
                <a:lnTo>
                  <a:pt x="3464784" y="0"/>
                </a:lnTo>
                <a:lnTo>
                  <a:pt x="3464784" y="2242660"/>
                </a:lnTo>
                <a:lnTo>
                  <a:pt x="0" y="224266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0207271" y="8389794"/>
            <a:ext cx="1969972" cy="2851276"/>
          </a:xfrm>
          <a:custGeom>
            <a:avLst/>
            <a:gdLst/>
            <a:ahLst/>
            <a:cxnLst/>
            <a:rect r="r" b="b" t="t" l="l"/>
            <a:pathLst>
              <a:path h="2851276" w="1969972">
                <a:moveTo>
                  <a:pt x="0" y="0"/>
                </a:moveTo>
                <a:lnTo>
                  <a:pt x="1969972" y="0"/>
                </a:lnTo>
                <a:lnTo>
                  <a:pt x="1969972" y="2851276"/>
                </a:lnTo>
                <a:lnTo>
                  <a:pt x="0" y="285127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10800000">
            <a:off x="10831786" y="-723299"/>
            <a:ext cx="1459960" cy="1850180"/>
          </a:xfrm>
          <a:custGeom>
            <a:avLst/>
            <a:gdLst/>
            <a:ahLst/>
            <a:cxnLst/>
            <a:rect r="r" b="b" t="t" l="l"/>
            <a:pathLst>
              <a:path h="1850180" w="1459960">
                <a:moveTo>
                  <a:pt x="0" y="0"/>
                </a:moveTo>
                <a:lnTo>
                  <a:pt x="1459960" y="0"/>
                </a:lnTo>
                <a:lnTo>
                  <a:pt x="1459960" y="1850180"/>
                </a:lnTo>
                <a:lnTo>
                  <a:pt x="0" y="185018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0" y="0"/>
            <a:ext cx="1968978" cy="2049528"/>
          </a:xfrm>
          <a:custGeom>
            <a:avLst/>
            <a:gdLst/>
            <a:ahLst/>
            <a:cxnLst/>
            <a:rect r="r" b="b" t="t" l="l"/>
            <a:pathLst>
              <a:path h="2049528" w="1968978">
                <a:moveTo>
                  <a:pt x="0" y="0"/>
                </a:moveTo>
                <a:lnTo>
                  <a:pt x="1968978" y="0"/>
                </a:lnTo>
                <a:lnTo>
                  <a:pt x="1968978" y="2049528"/>
                </a:lnTo>
                <a:lnTo>
                  <a:pt x="0" y="2049528"/>
                </a:lnTo>
                <a:lnTo>
                  <a:pt x="0" y="0"/>
                </a:lnTo>
                <a:close/>
              </a:path>
            </a:pathLst>
          </a:custGeom>
          <a:blipFill>
            <a:blip r:embed="rId25"/>
            <a:stretch>
              <a:fillRect l="0" t="0" r="0" b="0"/>
            </a:stretch>
          </a:blipFill>
        </p:spPr>
      </p:sp>
      <p:sp>
        <p:nvSpPr>
          <p:cNvPr name="Freeform 15" id="15"/>
          <p:cNvSpPr/>
          <p:nvPr/>
        </p:nvSpPr>
        <p:spPr>
          <a:xfrm flipH="false" flipV="false" rot="0">
            <a:off x="16238472" y="0"/>
            <a:ext cx="2049528" cy="2049528"/>
          </a:xfrm>
          <a:custGeom>
            <a:avLst/>
            <a:gdLst/>
            <a:ahLst/>
            <a:cxnLst/>
            <a:rect r="r" b="b" t="t" l="l"/>
            <a:pathLst>
              <a:path h="2049528" w="2049528">
                <a:moveTo>
                  <a:pt x="0" y="0"/>
                </a:moveTo>
                <a:lnTo>
                  <a:pt x="2049528" y="0"/>
                </a:lnTo>
                <a:lnTo>
                  <a:pt x="2049528" y="2049528"/>
                </a:lnTo>
                <a:lnTo>
                  <a:pt x="0" y="2049528"/>
                </a:lnTo>
                <a:lnTo>
                  <a:pt x="0" y="0"/>
                </a:lnTo>
                <a:close/>
              </a:path>
            </a:pathLst>
          </a:custGeom>
          <a:blipFill>
            <a:blip r:embed="rId26"/>
            <a:stretch>
              <a:fillRect l="0" t="0" r="0" b="0"/>
            </a:stretch>
          </a:blipFill>
        </p:spPr>
      </p:sp>
      <p:sp>
        <p:nvSpPr>
          <p:cNvPr name="TextBox 16" id="16"/>
          <p:cNvSpPr txBox="true"/>
          <p:nvPr/>
        </p:nvSpPr>
        <p:spPr>
          <a:xfrm rot="0">
            <a:off x="2157182" y="2737011"/>
            <a:ext cx="13347988" cy="2247838"/>
          </a:xfrm>
          <a:prstGeom prst="rect">
            <a:avLst/>
          </a:prstGeom>
        </p:spPr>
        <p:txBody>
          <a:bodyPr anchor="t" rtlCol="false" tIns="0" lIns="0" bIns="0" rIns="0">
            <a:spAutoFit/>
          </a:bodyPr>
          <a:lstStyle/>
          <a:p>
            <a:pPr algn="ctr">
              <a:lnSpc>
                <a:spcPts val="8866"/>
              </a:lnSpc>
            </a:pPr>
            <a:r>
              <a:rPr lang="en-US" sz="7451">
                <a:solidFill>
                  <a:srgbClr val="FFFFFF"/>
                </a:solidFill>
                <a:latin typeface="TT Milks Casual 900 One"/>
              </a:rPr>
              <a:t> Engaging Internet-based Quiz App</a:t>
            </a:r>
          </a:p>
        </p:txBody>
      </p:sp>
      <p:sp>
        <p:nvSpPr>
          <p:cNvPr name="TextBox 17" id="17"/>
          <p:cNvSpPr txBox="true"/>
          <p:nvPr/>
        </p:nvSpPr>
        <p:spPr>
          <a:xfrm rot="0">
            <a:off x="11662269" y="5315099"/>
            <a:ext cx="5412939" cy="3347719"/>
          </a:xfrm>
          <a:prstGeom prst="rect">
            <a:avLst/>
          </a:prstGeom>
        </p:spPr>
        <p:txBody>
          <a:bodyPr anchor="t" rtlCol="false" tIns="0" lIns="0" bIns="0" rIns="0">
            <a:spAutoFit/>
          </a:bodyPr>
          <a:lstStyle/>
          <a:p>
            <a:pPr>
              <a:lnSpc>
                <a:spcPts val="4480"/>
              </a:lnSpc>
            </a:pPr>
            <a:r>
              <a:rPr lang="en-US" sz="3200">
                <a:solidFill>
                  <a:srgbClr val="FFFFFF"/>
                </a:solidFill>
                <a:latin typeface="Canva Sans Bold"/>
              </a:rPr>
              <a:t>Done By:</a:t>
            </a:r>
          </a:p>
          <a:p>
            <a:pPr>
              <a:lnSpc>
                <a:spcPts val="4480"/>
              </a:lnSpc>
            </a:pPr>
            <a:r>
              <a:rPr lang="en-US" sz="3200">
                <a:solidFill>
                  <a:srgbClr val="FFFFFF"/>
                </a:solidFill>
                <a:latin typeface="Canva Sans Bold"/>
              </a:rPr>
              <a:t>M.Ram Jeyanth(192211167)</a:t>
            </a:r>
          </a:p>
          <a:p>
            <a:pPr>
              <a:lnSpc>
                <a:spcPts val="4480"/>
              </a:lnSpc>
            </a:pPr>
            <a:r>
              <a:rPr lang="en-US" sz="3200">
                <a:solidFill>
                  <a:srgbClr val="FFFFFF"/>
                </a:solidFill>
                <a:latin typeface="Canva Sans Bold"/>
              </a:rPr>
              <a:t>S.Hariharan(192211110)</a:t>
            </a:r>
          </a:p>
          <a:p>
            <a:pPr>
              <a:lnSpc>
                <a:spcPts val="4480"/>
              </a:lnSpc>
            </a:pPr>
            <a:r>
              <a:rPr lang="en-US" sz="3200">
                <a:solidFill>
                  <a:srgbClr val="FFFFFF"/>
                </a:solidFill>
                <a:latin typeface="Canva Sans Bold"/>
              </a:rPr>
              <a:t>S.Abishek(192211606)</a:t>
            </a:r>
          </a:p>
          <a:p>
            <a:pPr>
              <a:lnSpc>
                <a:spcPts val="4480"/>
              </a:lnSpc>
            </a:pPr>
            <a:r>
              <a:rPr lang="en-US" sz="3200">
                <a:solidFill>
                  <a:srgbClr val="FFFFFF"/>
                </a:solidFill>
                <a:latin typeface="Canva Sans Bold"/>
              </a:rPr>
              <a:t>Internet Programming</a:t>
            </a:r>
          </a:p>
          <a:p>
            <a:pPr>
              <a:lnSpc>
                <a:spcPts val="4480"/>
              </a:lnSpc>
            </a:pPr>
            <a:r>
              <a:rPr lang="en-US" sz="3200">
                <a:solidFill>
                  <a:srgbClr val="FFFFFF"/>
                </a:solidFill>
                <a:latin typeface="Canva Sans Bold"/>
              </a:rPr>
              <a:t>SSE,SIMATS</a:t>
            </a:r>
          </a:p>
        </p:txBody>
      </p:sp>
      <p:sp>
        <p:nvSpPr>
          <p:cNvPr name="TextBox 18" id="18"/>
          <p:cNvSpPr txBox="true"/>
          <p:nvPr/>
        </p:nvSpPr>
        <p:spPr>
          <a:xfrm rot="0">
            <a:off x="1968978" y="5604050"/>
            <a:ext cx="5227320" cy="2785744"/>
          </a:xfrm>
          <a:prstGeom prst="rect">
            <a:avLst/>
          </a:prstGeom>
        </p:spPr>
        <p:txBody>
          <a:bodyPr anchor="t" rtlCol="false" tIns="0" lIns="0" bIns="0" rIns="0">
            <a:spAutoFit/>
          </a:bodyPr>
          <a:lstStyle/>
          <a:p>
            <a:pPr>
              <a:lnSpc>
                <a:spcPts val="4480"/>
              </a:lnSpc>
            </a:pPr>
            <a:r>
              <a:rPr lang="en-US" sz="3200">
                <a:solidFill>
                  <a:srgbClr val="FFFFFF"/>
                </a:solidFill>
                <a:latin typeface="Canva Sans Bold"/>
              </a:rPr>
              <a:t>Guided by:</a:t>
            </a:r>
          </a:p>
          <a:p>
            <a:pPr>
              <a:lnSpc>
                <a:spcPts val="4480"/>
              </a:lnSpc>
            </a:pPr>
            <a:r>
              <a:rPr lang="en-US" sz="3200">
                <a:solidFill>
                  <a:srgbClr val="FFFFFF"/>
                </a:solidFill>
                <a:latin typeface="Canva Sans Bold"/>
              </a:rPr>
              <a:t>Dr.Jayasakthi Velmurugan</a:t>
            </a:r>
          </a:p>
          <a:p>
            <a:pPr>
              <a:lnSpc>
                <a:spcPts val="4480"/>
              </a:lnSpc>
            </a:pPr>
            <a:r>
              <a:rPr lang="en-US" sz="3200">
                <a:solidFill>
                  <a:srgbClr val="FFFFFF"/>
                </a:solidFill>
                <a:latin typeface="Canva Sans Bold"/>
              </a:rPr>
              <a:t>(Course Faculty)</a:t>
            </a:r>
          </a:p>
          <a:p>
            <a:pPr>
              <a:lnSpc>
                <a:spcPts val="4480"/>
              </a:lnSpc>
            </a:pPr>
            <a:r>
              <a:rPr lang="en-US" sz="3200">
                <a:solidFill>
                  <a:srgbClr val="FFFFFF"/>
                </a:solidFill>
                <a:latin typeface="Canva Sans Bold"/>
              </a:rPr>
              <a:t>Internet Programming</a:t>
            </a:r>
          </a:p>
          <a:p>
            <a:pPr>
              <a:lnSpc>
                <a:spcPts val="4480"/>
              </a:lnSpc>
            </a:pPr>
            <a:r>
              <a:rPr lang="en-US" sz="3200">
                <a:solidFill>
                  <a:srgbClr val="FFFFFF"/>
                </a:solidFill>
                <a:latin typeface="Canva Sans Bold"/>
              </a:rPr>
              <a:t>SSE,SIMATS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028700" y="1028700"/>
            <a:ext cx="16588238" cy="8229600"/>
            <a:chOff x="0" y="0"/>
            <a:chExt cx="4368919" cy="2167467"/>
          </a:xfrm>
        </p:grpSpPr>
        <p:sp>
          <p:nvSpPr>
            <p:cNvPr name="Freeform 4" id="4"/>
            <p:cNvSpPr/>
            <p:nvPr/>
          </p:nvSpPr>
          <p:spPr>
            <a:xfrm flipH="false" flipV="false" rot="0">
              <a:off x="0" y="0"/>
              <a:ext cx="4368919" cy="2167467"/>
            </a:xfrm>
            <a:custGeom>
              <a:avLst/>
              <a:gdLst/>
              <a:ahLst/>
              <a:cxnLst/>
              <a:rect r="r" b="b" t="t" l="l"/>
              <a:pathLst>
                <a:path h="2167467" w="4368919">
                  <a:moveTo>
                    <a:pt x="0" y="0"/>
                  </a:moveTo>
                  <a:lnTo>
                    <a:pt x="4368919" y="0"/>
                  </a:lnTo>
                  <a:lnTo>
                    <a:pt x="4368919" y="2167467"/>
                  </a:lnTo>
                  <a:lnTo>
                    <a:pt x="0" y="2167467"/>
                  </a:lnTo>
                  <a:close/>
                </a:path>
              </a:pathLst>
            </a:custGeom>
            <a:solidFill>
              <a:srgbClr val="FFFFFF">
                <a:alpha val="94902"/>
              </a:srgbClr>
            </a:solidFill>
            <a:ln w="19050" cap="sq">
              <a:solidFill>
                <a:srgbClr val="000000">
                  <a:alpha val="94902"/>
                </a:srgbClr>
              </a:solidFill>
              <a:prstDash val="solid"/>
              <a:miter/>
            </a:ln>
          </p:spPr>
        </p:sp>
        <p:sp>
          <p:nvSpPr>
            <p:cNvPr name="TextBox 5" id="5"/>
            <p:cNvSpPr txBox="true"/>
            <p:nvPr/>
          </p:nvSpPr>
          <p:spPr>
            <a:xfrm>
              <a:off x="0" y="-38100"/>
              <a:ext cx="4368919"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797595" y="1297417"/>
            <a:ext cx="8033250" cy="871867"/>
          </a:xfrm>
          <a:prstGeom prst="rect">
            <a:avLst/>
          </a:prstGeom>
        </p:spPr>
        <p:txBody>
          <a:bodyPr anchor="t" rtlCol="false" tIns="0" lIns="0" bIns="0" rIns="0">
            <a:spAutoFit/>
          </a:bodyPr>
          <a:lstStyle/>
          <a:p>
            <a:pPr marL="0" indent="0" lvl="0">
              <a:lnSpc>
                <a:spcPts val="6700"/>
              </a:lnSpc>
              <a:spcBef>
                <a:spcPct val="0"/>
              </a:spcBef>
            </a:pPr>
            <a:r>
              <a:rPr lang="en-US" sz="5929">
                <a:solidFill>
                  <a:srgbClr val="393939"/>
                </a:solidFill>
                <a:latin typeface="TT Milks Casual 900 One"/>
              </a:rPr>
              <a:t>Implementation</a:t>
            </a:r>
          </a:p>
        </p:txBody>
      </p:sp>
      <p:sp>
        <p:nvSpPr>
          <p:cNvPr name="TextBox 7" id="7"/>
          <p:cNvSpPr txBox="true"/>
          <p:nvPr/>
        </p:nvSpPr>
        <p:spPr>
          <a:xfrm rot="0">
            <a:off x="1558044" y="3126399"/>
            <a:ext cx="15701256" cy="4728548"/>
          </a:xfrm>
          <a:prstGeom prst="rect">
            <a:avLst/>
          </a:prstGeom>
        </p:spPr>
        <p:txBody>
          <a:bodyPr anchor="t" rtlCol="false" tIns="0" lIns="0" bIns="0" rIns="0">
            <a:spAutoFit/>
          </a:bodyPr>
          <a:lstStyle/>
          <a:p>
            <a:pPr algn="just">
              <a:lnSpc>
                <a:spcPts val="2933"/>
              </a:lnSpc>
            </a:pPr>
            <a:r>
              <a:rPr lang="en-US" sz="2173" spc="130">
                <a:solidFill>
                  <a:srgbClr val="393939"/>
                </a:solidFill>
                <a:latin typeface="Montserrat Bold"/>
              </a:rPr>
              <a:t>- Our Quiz app implementation utilizes HTML for structuring content and creating a user-friendly interface.</a:t>
            </a:r>
          </a:p>
          <a:p>
            <a:pPr algn="just">
              <a:lnSpc>
                <a:spcPts val="2933"/>
              </a:lnSpc>
            </a:pPr>
            <a:r>
              <a:rPr lang="en-US" sz="2173" spc="130">
                <a:solidFill>
                  <a:srgbClr val="393939"/>
                </a:solidFill>
                <a:latin typeface="Montserrat Bold"/>
              </a:rPr>
              <a:t>- Internet programming techniques are employed to ensure seamless connectivity and data exchange.</a:t>
            </a:r>
          </a:p>
          <a:p>
            <a:pPr algn="just">
              <a:lnSpc>
                <a:spcPts val="2933"/>
              </a:lnSpc>
            </a:pPr>
            <a:r>
              <a:rPr lang="en-US" sz="2173" spc="130">
                <a:solidFill>
                  <a:srgbClr val="393939"/>
                </a:solidFill>
                <a:latin typeface="Montserrat Bold"/>
              </a:rPr>
              <a:t>- JavaScript enhances interactivity, allowing for dynamic content updates and user input validation.</a:t>
            </a:r>
          </a:p>
          <a:p>
            <a:pPr algn="just">
              <a:lnSpc>
                <a:spcPts val="2933"/>
              </a:lnSpc>
            </a:pPr>
            <a:r>
              <a:rPr lang="en-US" sz="2173" spc="130">
                <a:solidFill>
                  <a:srgbClr val="393939"/>
                </a:solidFill>
                <a:latin typeface="Montserrat Bold"/>
              </a:rPr>
              <a:t>- Responsive design principles ensure optimal viewing experiences across devices.</a:t>
            </a:r>
          </a:p>
          <a:p>
            <a:pPr algn="just">
              <a:lnSpc>
                <a:spcPts val="2933"/>
              </a:lnSpc>
            </a:pPr>
            <a:r>
              <a:rPr lang="en-US" sz="2173" spc="130">
                <a:solidFill>
                  <a:srgbClr val="393939"/>
                </a:solidFill>
                <a:latin typeface="Montserrat Bold"/>
              </a:rPr>
              <a:t>- Quizzes are presented in an intuitive format, guiding users through thought-provoking questions.</a:t>
            </a:r>
          </a:p>
          <a:p>
            <a:pPr algn="just">
              <a:lnSpc>
                <a:spcPts val="2933"/>
              </a:lnSpc>
            </a:pPr>
            <a:r>
              <a:rPr lang="en-US" sz="2173" spc="130">
                <a:solidFill>
                  <a:srgbClr val="393939"/>
                </a:solidFill>
                <a:latin typeface="Montserrat Bold"/>
              </a:rPr>
              <a:t>- Real-time feedback mechanisms keep users engaged and informed of their progress.</a:t>
            </a:r>
          </a:p>
          <a:p>
            <a:pPr algn="just">
              <a:lnSpc>
                <a:spcPts val="2933"/>
              </a:lnSpc>
            </a:pPr>
            <a:r>
              <a:rPr lang="en-US" sz="2173" spc="130">
                <a:solidFill>
                  <a:srgbClr val="393939"/>
                </a:solidFill>
                <a:latin typeface="Montserrat Bold"/>
              </a:rPr>
              <a:t>- HTML forms facilitate user interaction, enabling seamless quiz navigation and submission.</a:t>
            </a:r>
          </a:p>
          <a:p>
            <a:pPr algn="just" marL="0" indent="0" lvl="0">
              <a:lnSpc>
                <a:spcPts val="2933"/>
              </a:lnSpc>
              <a:spcBef>
                <a:spcPct val="0"/>
              </a:spcBef>
            </a:pPr>
            <a:r>
              <a:rPr lang="en-US" sz="2173" spc="130">
                <a:solidFill>
                  <a:srgbClr val="393939"/>
                </a:solidFill>
                <a:latin typeface="Montserrat Bold"/>
              </a:rPr>
              <a:t>- Overall, our Quiz app leverages HTML logic and internet programming to deliver a captivating and accessible experience for users.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633575" y="2056491"/>
            <a:ext cx="7221661" cy="6289724"/>
          </a:xfrm>
          <a:custGeom>
            <a:avLst/>
            <a:gdLst/>
            <a:ahLst/>
            <a:cxnLst/>
            <a:rect r="r" b="b" t="t" l="l"/>
            <a:pathLst>
              <a:path h="6289724" w="7221661">
                <a:moveTo>
                  <a:pt x="0" y="0"/>
                </a:moveTo>
                <a:lnTo>
                  <a:pt x="7221661" y="0"/>
                </a:lnTo>
                <a:lnTo>
                  <a:pt x="7221661" y="6289724"/>
                </a:lnTo>
                <a:lnTo>
                  <a:pt x="0" y="6289724"/>
                </a:lnTo>
                <a:lnTo>
                  <a:pt x="0" y="0"/>
                </a:lnTo>
                <a:close/>
              </a:path>
            </a:pathLst>
          </a:custGeom>
          <a:blipFill>
            <a:blip r:embed="rId3"/>
            <a:stretch>
              <a:fillRect l="-32501" t="0" r="-45584" b="0"/>
            </a:stretch>
          </a:blipFill>
        </p:spPr>
      </p:sp>
      <p:sp>
        <p:nvSpPr>
          <p:cNvPr name="Freeform 4" id="4"/>
          <p:cNvSpPr/>
          <p:nvPr/>
        </p:nvSpPr>
        <p:spPr>
          <a:xfrm flipH="false" flipV="false" rot="0">
            <a:off x="9679877" y="2056491"/>
            <a:ext cx="7579423" cy="6289724"/>
          </a:xfrm>
          <a:custGeom>
            <a:avLst/>
            <a:gdLst/>
            <a:ahLst/>
            <a:cxnLst/>
            <a:rect r="r" b="b" t="t" l="l"/>
            <a:pathLst>
              <a:path h="6289724" w="7579423">
                <a:moveTo>
                  <a:pt x="0" y="0"/>
                </a:moveTo>
                <a:lnTo>
                  <a:pt x="7579423" y="0"/>
                </a:lnTo>
                <a:lnTo>
                  <a:pt x="7579423" y="6289724"/>
                </a:lnTo>
                <a:lnTo>
                  <a:pt x="0" y="6289724"/>
                </a:lnTo>
                <a:lnTo>
                  <a:pt x="0" y="0"/>
                </a:lnTo>
                <a:close/>
              </a:path>
            </a:pathLst>
          </a:custGeom>
          <a:blipFill>
            <a:blip r:embed="rId4"/>
            <a:stretch>
              <a:fillRect l="-32774" t="0" r="-34764" b="0"/>
            </a:stretch>
          </a:blipFill>
        </p:spPr>
      </p:sp>
      <p:sp>
        <p:nvSpPr>
          <p:cNvPr name="TextBox 5" id="5"/>
          <p:cNvSpPr txBox="true"/>
          <p:nvPr/>
        </p:nvSpPr>
        <p:spPr>
          <a:xfrm rot="0">
            <a:off x="633575" y="607054"/>
            <a:ext cx="9292603" cy="871867"/>
          </a:xfrm>
          <a:prstGeom prst="rect">
            <a:avLst/>
          </a:prstGeom>
        </p:spPr>
        <p:txBody>
          <a:bodyPr anchor="t" rtlCol="false" tIns="0" lIns="0" bIns="0" rIns="0">
            <a:spAutoFit/>
          </a:bodyPr>
          <a:lstStyle/>
          <a:p>
            <a:pPr marL="0" indent="0" lvl="0">
              <a:lnSpc>
                <a:spcPts val="6700"/>
              </a:lnSpc>
              <a:spcBef>
                <a:spcPct val="0"/>
              </a:spcBef>
            </a:pPr>
            <a:r>
              <a:rPr lang="en-US" sz="5929">
                <a:solidFill>
                  <a:srgbClr val="FFFFFF"/>
                </a:solidFill>
                <a:latin typeface="TT Milks Casual 900 One Medium"/>
              </a:rPr>
              <a:t>Final output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028700" y="1028700"/>
            <a:ext cx="10545825" cy="8229600"/>
            <a:chOff x="0" y="0"/>
            <a:chExt cx="2777501" cy="2167467"/>
          </a:xfrm>
        </p:grpSpPr>
        <p:sp>
          <p:nvSpPr>
            <p:cNvPr name="Freeform 4" id="4"/>
            <p:cNvSpPr/>
            <p:nvPr/>
          </p:nvSpPr>
          <p:spPr>
            <a:xfrm flipH="false" flipV="false" rot="0">
              <a:off x="0" y="0"/>
              <a:ext cx="2777501" cy="2167467"/>
            </a:xfrm>
            <a:custGeom>
              <a:avLst/>
              <a:gdLst/>
              <a:ahLst/>
              <a:cxnLst/>
              <a:rect r="r" b="b" t="t" l="l"/>
              <a:pathLst>
                <a:path h="2167467" w="2777501">
                  <a:moveTo>
                    <a:pt x="0" y="0"/>
                  </a:moveTo>
                  <a:lnTo>
                    <a:pt x="2777501" y="0"/>
                  </a:lnTo>
                  <a:lnTo>
                    <a:pt x="2777501" y="2167467"/>
                  </a:lnTo>
                  <a:lnTo>
                    <a:pt x="0" y="2167467"/>
                  </a:lnTo>
                  <a:close/>
                </a:path>
              </a:pathLst>
            </a:custGeom>
            <a:solidFill>
              <a:srgbClr val="FFFFFF"/>
            </a:solidFill>
            <a:ln w="19050" cap="sq">
              <a:solidFill>
                <a:srgbClr val="000000"/>
              </a:solidFill>
              <a:prstDash val="solid"/>
              <a:miter/>
            </a:ln>
          </p:spPr>
        </p:sp>
        <p:sp>
          <p:nvSpPr>
            <p:cNvPr name="TextBox 5" id="5"/>
            <p:cNvSpPr txBox="true"/>
            <p:nvPr/>
          </p:nvSpPr>
          <p:spPr>
            <a:xfrm>
              <a:off x="0" y="-38100"/>
              <a:ext cx="2777501"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0">
            <a:off x="12004901" y="1028700"/>
            <a:ext cx="4937760" cy="8229600"/>
            <a:chOff x="0" y="0"/>
            <a:chExt cx="3810000" cy="6350000"/>
          </a:xfrm>
        </p:grpSpPr>
        <p:sp>
          <p:nvSpPr>
            <p:cNvPr name="Freeform 7" id="7"/>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3"/>
              <a:stretch>
                <a:fillRect l="-5520" t="0" r="-5520" b="0"/>
              </a:stretch>
            </a:blipFill>
          </p:spPr>
        </p:sp>
        <p:sp>
          <p:nvSpPr>
            <p:cNvPr name="Freeform 8" id="8"/>
            <p:cNvSpPr/>
            <p:nvPr/>
          </p:nvSpPr>
          <p:spPr>
            <a:xfrm flipH="false" flipV="false" rot="0">
              <a:off x="0" y="0"/>
              <a:ext cx="3810000" cy="6350000"/>
            </a:xfrm>
            <a:custGeom>
              <a:avLst/>
              <a:gdLst/>
              <a:ahLst/>
              <a:cxnLst/>
              <a:rect r="r" b="b" t="t" l="l"/>
              <a:pathLst>
                <a:path h="6350000" w="3810000">
                  <a:moveTo>
                    <a:pt x="2794000" y="19050"/>
                  </a:moveTo>
                  <a:cubicBezTo>
                    <a:pt x="3343910" y="19050"/>
                    <a:pt x="3790950" y="466090"/>
                    <a:pt x="3790950" y="1016000"/>
                  </a:cubicBezTo>
                  <a:lnTo>
                    <a:pt x="3790950" y="5334000"/>
                  </a:lnTo>
                  <a:cubicBezTo>
                    <a:pt x="3790950" y="5883910"/>
                    <a:pt x="3343910" y="6330950"/>
                    <a:pt x="2794000" y="6330950"/>
                  </a:cubicBezTo>
                  <a:lnTo>
                    <a:pt x="1016000" y="6330950"/>
                  </a:lnTo>
                  <a:cubicBezTo>
                    <a:pt x="466090" y="6330950"/>
                    <a:pt x="19050" y="5883910"/>
                    <a:pt x="19050" y="5334000"/>
                  </a:cubicBezTo>
                  <a:lnTo>
                    <a:pt x="19050" y="1016000"/>
                  </a:lnTo>
                  <a:cubicBezTo>
                    <a:pt x="19050" y="466090"/>
                    <a:pt x="466090" y="19050"/>
                    <a:pt x="1016000" y="19050"/>
                  </a:cubicBezTo>
                  <a:lnTo>
                    <a:pt x="2794000" y="19050"/>
                  </a:lnTo>
                  <a:moveTo>
                    <a:pt x="2794000" y="0"/>
                  </a:moveTo>
                  <a:lnTo>
                    <a:pt x="1016000" y="0"/>
                  </a:lnTo>
                  <a:cubicBezTo>
                    <a:pt x="454660" y="0"/>
                    <a:pt x="0" y="454660"/>
                    <a:pt x="0" y="1016000"/>
                  </a:cubicBezTo>
                  <a:lnTo>
                    <a:pt x="0" y="5334000"/>
                  </a:lnTo>
                  <a:cubicBezTo>
                    <a:pt x="0" y="5895340"/>
                    <a:pt x="454660" y="6350000"/>
                    <a:pt x="1016000" y="6350000"/>
                  </a:cubicBezTo>
                  <a:lnTo>
                    <a:pt x="2794000" y="6350000"/>
                  </a:lnTo>
                  <a:cubicBezTo>
                    <a:pt x="3355340" y="6350000"/>
                    <a:pt x="3810000" y="5895340"/>
                    <a:pt x="3810000" y="5334000"/>
                  </a:cubicBezTo>
                  <a:lnTo>
                    <a:pt x="3810000" y="1016000"/>
                  </a:lnTo>
                  <a:cubicBezTo>
                    <a:pt x="3810000" y="454660"/>
                    <a:pt x="3355340" y="0"/>
                    <a:pt x="2794000" y="0"/>
                  </a:cubicBezTo>
                  <a:lnTo>
                    <a:pt x="2794000" y="0"/>
                  </a:lnTo>
                  <a:close/>
                </a:path>
              </a:pathLst>
            </a:custGeom>
            <a:solidFill>
              <a:srgbClr val="000000"/>
            </a:solidFill>
          </p:spPr>
        </p:sp>
      </p:grpSp>
      <p:sp>
        <p:nvSpPr>
          <p:cNvPr name="TextBox 9" id="9"/>
          <p:cNvSpPr txBox="true"/>
          <p:nvPr/>
        </p:nvSpPr>
        <p:spPr>
          <a:xfrm rot="0">
            <a:off x="1647894" y="1629546"/>
            <a:ext cx="6609633" cy="871867"/>
          </a:xfrm>
          <a:prstGeom prst="rect">
            <a:avLst/>
          </a:prstGeom>
        </p:spPr>
        <p:txBody>
          <a:bodyPr anchor="t" rtlCol="false" tIns="0" lIns="0" bIns="0" rIns="0">
            <a:spAutoFit/>
          </a:bodyPr>
          <a:lstStyle/>
          <a:p>
            <a:pPr marL="0" indent="0" lvl="0">
              <a:lnSpc>
                <a:spcPts val="6700"/>
              </a:lnSpc>
              <a:spcBef>
                <a:spcPct val="0"/>
              </a:spcBef>
            </a:pPr>
            <a:r>
              <a:rPr lang="en-US" sz="5929">
                <a:solidFill>
                  <a:srgbClr val="393939"/>
                </a:solidFill>
                <a:latin typeface="TT Milks Casual 900 One Medium"/>
              </a:rPr>
              <a:t>Conclusions</a:t>
            </a:r>
          </a:p>
        </p:txBody>
      </p:sp>
      <p:sp>
        <p:nvSpPr>
          <p:cNvPr name="TextBox 10" id="10"/>
          <p:cNvSpPr txBox="true"/>
          <p:nvPr/>
        </p:nvSpPr>
        <p:spPr>
          <a:xfrm rot="0">
            <a:off x="1647894" y="2834753"/>
            <a:ext cx="9307436" cy="5857875"/>
          </a:xfrm>
          <a:prstGeom prst="rect">
            <a:avLst/>
          </a:prstGeom>
        </p:spPr>
        <p:txBody>
          <a:bodyPr anchor="t" rtlCol="false" tIns="0" lIns="0" bIns="0" rIns="0">
            <a:spAutoFit/>
          </a:bodyPr>
          <a:lstStyle/>
          <a:p>
            <a:pPr algn="just" marL="0" indent="0" lvl="0">
              <a:lnSpc>
                <a:spcPts val="3374"/>
              </a:lnSpc>
              <a:spcBef>
                <a:spcPct val="0"/>
              </a:spcBef>
            </a:pPr>
            <a:r>
              <a:rPr lang="en-US" sz="2499" spc="149">
                <a:solidFill>
                  <a:srgbClr val="393939"/>
                </a:solidFill>
                <a:latin typeface="Canva Sans Bold"/>
              </a:rPr>
              <a:t>In conclusion, our Quiz App, powered by HTML logic and internet programming, offers an engaging platform for users to explore and challenge their knowledge. With a diverse range of topics and interactive features, it caters to a wide audience seeking entertainment and intellectual stimulation. The seamless user experience across devices ensures accessibility and convenience. As users dive into the quizzes, they not only compete but also learn, making each session a rewarding experience. Whether playing solo or against friends, our Quiz App fosters a sense of community and camaraderie. Join us on this journey of discovery, where fun and learning intersect in the digital realm.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028700" y="1028700"/>
            <a:ext cx="16477368" cy="8229600"/>
            <a:chOff x="0" y="0"/>
            <a:chExt cx="4339718" cy="2167467"/>
          </a:xfrm>
        </p:grpSpPr>
        <p:sp>
          <p:nvSpPr>
            <p:cNvPr name="Freeform 4" id="4"/>
            <p:cNvSpPr/>
            <p:nvPr/>
          </p:nvSpPr>
          <p:spPr>
            <a:xfrm flipH="false" flipV="false" rot="0">
              <a:off x="0" y="0"/>
              <a:ext cx="4339718" cy="2167467"/>
            </a:xfrm>
            <a:custGeom>
              <a:avLst/>
              <a:gdLst/>
              <a:ahLst/>
              <a:cxnLst/>
              <a:rect r="r" b="b" t="t" l="l"/>
              <a:pathLst>
                <a:path h="2167467" w="4339718">
                  <a:moveTo>
                    <a:pt x="0" y="0"/>
                  </a:moveTo>
                  <a:lnTo>
                    <a:pt x="4339718" y="0"/>
                  </a:lnTo>
                  <a:lnTo>
                    <a:pt x="4339718" y="2167467"/>
                  </a:lnTo>
                  <a:lnTo>
                    <a:pt x="0" y="2167467"/>
                  </a:lnTo>
                  <a:close/>
                </a:path>
              </a:pathLst>
            </a:custGeom>
            <a:solidFill>
              <a:srgbClr val="FFFFFF"/>
            </a:solidFill>
            <a:ln w="19050" cap="sq">
              <a:solidFill>
                <a:srgbClr val="000000"/>
              </a:solidFill>
              <a:prstDash val="solid"/>
              <a:miter/>
            </a:ln>
          </p:spPr>
        </p:sp>
        <p:sp>
          <p:nvSpPr>
            <p:cNvPr name="TextBox 5" id="5"/>
            <p:cNvSpPr txBox="true"/>
            <p:nvPr/>
          </p:nvSpPr>
          <p:spPr>
            <a:xfrm>
              <a:off x="0" y="-38100"/>
              <a:ext cx="4339718"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647894" y="1380088"/>
            <a:ext cx="6609633" cy="871867"/>
          </a:xfrm>
          <a:prstGeom prst="rect">
            <a:avLst/>
          </a:prstGeom>
        </p:spPr>
        <p:txBody>
          <a:bodyPr anchor="t" rtlCol="false" tIns="0" lIns="0" bIns="0" rIns="0">
            <a:spAutoFit/>
          </a:bodyPr>
          <a:lstStyle/>
          <a:p>
            <a:pPr marL="0" indent="0" lvl="0">
              <a:lnSpc>
                <a:spcPts val="6700"/>
              </a:lnSpc>
              <a:spcBef>
                <a:spcPct val="0"/>
              </a:spcBef>
            </a:pPr>
            <a:r>
              <a:rPr lang="en-US" sz="5929">
                <a:solidFill>
                  <a:srgbClr val="393939"/>
                </a:solidFill>
                <a:latin typeface="TT Milks Casual 900 One Medium"/>
              </a:rPr>
              <a:t>References</a:t>
            </a:r>
          </a:p>
        </p:txBody>
      </p:sp>
      <p:sp>
        <p:nvSpPr>
          <p:cNvPr name="TextBox 7" id="7"/>
          <p:cNvSpPr txBox="true"/>
          <p:nvPr/>
        </p:nvSpPr>
        <p:spPr>
          <a:xfrm rot="0">
            <a:off x="2245165" y="2478785"/>
            <a:ext cx="13797670" cy="5979795"/>
          </a:xfrm>
          <a:prstGeom prst="rect">
            <a:avLst/>
          </a:prstGeom>
        </p:spPr>
        <p:txBody>
          <a:bodyPr anchor="t" rtlCol="false" tIns="0" lIns="0" bIns="0" rIns="0">
            <a:spAutoFit/>
          </a:bodyPr>
          <a:lstStyle/>
          <a:p>
            <a:pPr>
              <a:lnSpc>
                <a:spcPts val="2834"/>
              </a:lnSpc>
            </a:pPr>
          </a:p>
          <a:p>
            <a:pPr>
              <a:lnSpc>
                <a:spcPts val="2834"/>
              </a:lnSpc>
            </a:pPr>
            <a:r>
              <a:rPr lang="en-US" sz="2099" spc="125">
                <a:solidFill>
                  <a:srgbClr val="393939"/>
                </a:solidFill>
                <a:latin typeface="Canva Sans Bold"/>
              </a:rPr>
              <a:t>1. Mozilla Developer Network (MDN): This platform offers extensive documentation and tutorials on HTML, CSS, and JavaScript, providing invaluable insights into building interactive web applications (Mozilla Developer Network, n.d.).</a:t>
            </a:r>
          </a:p>
          <a:p>
            <a:pPr>
              <a:lnSpc>
                <a:spcPts val="2834"/>
              </a:lnSpc>
            </a:pPr>
            <a:r>
              <a:rPr lang="en-US" sz="2099" spc="125">
                <a:solidFill>
                  <a:srgbClr val="393939"/>
                </a:solidFill>
                <a:latin typeface="Canva Sans Bold"/>
              </a:rPr>
              <a:t>2. W3Schools and Codecademy: These online learning platforms provide structured courses covering HTML and internet programming concepts, serving as valuable resources for mastering foundational skills (W3Schools, n.d.; Codecademy, n.d.).</a:t>
            </a:r>
          </a:p>
          <a:p>
            <a:pPr>
              <a:lnSpc>
                <a:spcPts val="2834"/>
              </a:lnSpc>
            </a:pPr>
            <a:r>
              <a:rPr lang="en-US" sz="2099" spc="125">
                <a:solidFill>
                  <a:srgbClr val="393939"/>
                </a:solidFill>
                <a:latin typeface="Canva Sans Bold"/>
              </a:rPr>
              <a:t>3. Stack Overflow: As a prominent online community, Stack Overflow serves as a go-to destination for troubleshooting and seeking advice from experienced developers, offering solutions to various programming challenges (Stack Overflow, n.d.).</a:t>
            </a:r>
          </a:p>
          <a:p>
            <a:pPr>
              <a:lnSpc>
                <a:spcPts val="2834"/>
              </a:lnSpc>
            </a:pPr>
            <a:r>
              <a:rPr lang="en-US" sz="2099" spc="125">
                <a:solidFill>
                  <a:srgbClr val="393939"/>
                </a:solidFill>
                <a:latin typeface="Canva Sans Bold"/>
              </a:rPr>
              <a:t>4. GitHub Repositories: Exploring GitHub repositories containing open-source projects related to quiz applications can offer practical examples and inspiration for implementation (GitHub, n.d.).</a:t>
            </a:r>
          </a:p>
          <a:p>
            <a:pPr marL="0" indent="0" lvl="0">
              <a:lnSpc>
                <a:spcPts val="2834"/>
              </a:lnSpc>
              <a:spcBef>
                <a:spcPct val="0"/>
              </a:spcBef>
            </a:pPr>
            <a:r>
              <a:rPr lang="en-US" sz="2099" spc="125">
                <a:solidFill>
                  <a:srgbClr val="393939"/>
                </a:solidFill>
                <a:latin typeface="Canva Sans Bold"/>
              </a:rPr>
              <a:t>5. Web Development Blogs: Staying informed with insights from web development experts through blogs and articles from platforms like Smashing Magazine and A List Apart can provide updates on the latest trends and techniques in internet programming for creating engaging quiz applications (Smashing Magazine, n.d.; A List Apart, 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901955" y="-723299"/>
            <a:ext cx="3085926" cy="3080315"/>
          </a:xfrm>
          <a:custGeom>
            <a:avLst/>
            <a:gdLst/>
            <a:ahLst/>
            <a:cxnLst/>
            <a:rect r="r" b="b" t="t" l="l"/>
            <a:pathLst>
              <a:path h="3080315" w="3085926">
                <a:moveTo>
                  <a:pt x="0" y="0"/>
                </a:moveTo>
                <a:lnTo>
                  <a:pt x="3085926" y="0"/>
                </a:lnTo>
                <a:lnTo>
                  <a:pt x="3085926" y="3080315"/>
                </a:lnTo>
                <a:lnTo>
                  <a:pt x="0" y="30803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63741" y="-723299"/>
            <a:ext cx="2846063" cy="2851247"/>
          </a:xfrm>
          <a:custGeom>
            <a:avLst/>
            <a:gdLst/>
            <a:ahLst/>
            <a:cxnLst/>
            <a:rect r="r" b="b" t="t" l="l"/>
            <a:pathLst>
              <a:path h="2851247" w="2846063">
                <a:moveTo>
                  <a:pt x="0" y="0"/>
                </a:moveTo>
                <a:lnTo>
                  <a:pt x="2846063" y="0"/>
                </a:lnTo>
                <a:lnTo>
                  <a:pt x="2846063" y="2851248"/>
                </a:lnTo>
                <a:lnTo>
                  <a:pt x="0" y="28512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990153" y="-617433"/>
            <a:ext cx="3191432" cy="1390271"/>
          </a:xfrm>
          <a:custGeom>
            <a:avLst/>
            <a:gdLst/>
            <a:ahLst/>
            <a:cxnLst/>
            <a:rect r="r" b="b" t="t" l="l"/>
            <a:pathLst>
              <a:path h="1390271" w="3191432">
                <a:moveTo>
                  <a:pt x="0" y="0"/>
                </a:moveTo>
                <a:lnTo>
                  <a:pt x="3191432" y="0"/>
                </a:lnTo>
                <a:lnTo>
                  <a:pt x="3191432" y="1390271"/>
                </a:lnTo>
                <a:lnTo>
                  <a:pt x="0" y="1390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68438" y="2727486"/>
            <a:ext cx="1697138" cy="1592224"/>
          </a:xfrm>
          <a:custGeom>
            <a:avLst/>
            <a:gdLst/>
            <a:ahLst/>
            <a:cxnLst/>
            <a:rect r="r" b="b" t="t" l="l"/>
            <a:pathLst>
              <a:path h="1592224" w="1697138">
                <a:moveTo>
                  <a:pt x="0" y="0"/>
                </a:moveTo>
                <a:lnTo>
                  <a:pt x="1697138" y="0"/>
                </a:lnTo>
                <a:lnTo>
                  <a:pt x="1697138" y="1592224"/>
                </a:lnTo>
                <a:lnTo>
                  <a:pt x="0" y="15922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817994" y="7821356"/>
            <a:ext cx="3458236" cy="3338770"/>
          </a:xfrm>
          <a:custGeom>
            <a:avLst/>
            <a:gdLst/>
            <a:ahLst/>
            <a:cxnLst/>
            <a:rect r="r" b="b" t="t" l="l"/>
            <a:pathLst>
              <a:path h="3338770" w="3458236">
                <a:moveTo>
                  <a:pt x="0" y="0"/>
                </a:moveTo>
                <a:lnTo>
                  <a:pt x="3458236" y="0"/>
                </a:lnTo>
                <a:lnTo>
                  <a:pt x="3458236" y="3338770"/>
                </a:lnTo>
                <a:lnTo>
                  <a:pt x="0" y="3338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968978" y="8662818"/>
            <a:ext cx="4027275" cy="2114882"/>
          </a:xfrm>
          <a:custGeom>
            <a:avLst/>
            <a:gdLst/>
            <a:ahLst/>
            <a:cxnLst/>
            <a:rect r="r" b="b" t="t" l="l"/>
            <a:pathLst>
              <a:path h="2114882" w="4027275">
                <a:moveTo>
                  <a:pt x="0" y="0"/>
                </a:moveTo>
                <a:lnTo>
                  <a:pt x="4027276" y="0"/>
                </a:lnTo>
                <a:lnTo>
                  <a:pt x="4027276" y="2114882"/>
                </a:lnTo>
                <a:lnTo>
                  <a:pt x="0" y="21148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901955" y="6084566"/>
            <a:ext cx="2670446" cy="5156504"/>
          </a:xfrm>
          <a:custGeom>
            <a:avLst/>
            <a:gdLst/>
            <a:ahLst/>
            <a:cxnLst/>
            <a:rect r="r" b="b" t="t" l="l"/>
            <a:pathLst>
              <a:path h="5156504" w="2670446">
                <a:moveTo>
                  <a:pt x="0" y="0"/>
                </a:moveTo>
                <a:lnTo>
                  <a:pt x="2670446" y="0"/>
                </a:lnTo>
                <a:lnTo>
                  <a:pt x="2670446" y="5156504"/>
                </a:lnTo>
                <a:lnTo>
                  <a:pt x="0" y="51565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6722171" y="8924368"/>
            <a:ext cx="2761200" cy="2726058"/>
          </a:xfrm>
          <a:custGeom>
            <a:avLst/>
            <a:gdLst/>
            <a:ahLst/>
            <a:cxnLst/>
            <a:rect r="r" b="b" t="t" l="l"/>
            <a:pathLst>
              <a:path h="2726058" w="2761200">
                <a:moveTo>
                  <a:pt x="0" y="0"/>
                </a:moveTo>
                <a:lnTo>
                  <a:pt x="2761200" y="0"/>
                </a:lnTo>
                <a:lnTo>
                  <a:pt x="2761200" y="2726058"/>
                </a:lnTo>
                <a:lnTo>
                  <a:pt x="0" y="27260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13033159" y="-473320"/>
            <a:ext cx="2784835" cy="2146738"/>
          </a:xfrm>
          <a:custGeom>
            <a:avLst/>
            <a:gdLst/>
            <a:ahLst/>
            <a:cxnLst/>
            <a:rect r="r" b="b" t="t" l="l"/>
            <a:pathLst>
              <a:path h="2146738" w="2784835">
                <a:moveTo>
                  <a:pt x="0" y="0"/>
                </a:moveTo>
                <a:lnTo>
                  <a:pt x="2784835" y="0"/>
                </a:lnTo>
                <a:lnTo>
                  <a:pt x="2784835" y="2146738"/>
                </a:lnTo>
                <a:lnTo>
                  <a:pt x="0" y="214673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7075208" y="3092138"/>
            <a:ext cx="1834596" cy="3765029"/>
          </a:xfrm>
          <a:custGeom>
            <a:avLst/>
            <a:gdLst/>
            <a:ahLst/>
            <a:cxnLst/>
            <a:rect r="r" b="b" t="t" l="l"/>
            <a:pathLst>
              <a:path h="3765029" w="1834596">
                <a:moveTo>
                  <a:pt x="0" y="0"/>
                </a:moveTo>
                <a:lnTo>
                  <a:pt x="1834596" y="0"/>
                </a:lnTo>
                <a:lnTo>
                  <a:pt x="1834596" y="3765029"/>
                </a:lnTo>
                <a:lnTo>
                  <a:pt x="0" y="376502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10800000">
            <a:off x="5679216" y="-880028"/>
            <a:ext cx="3464784" cy="2242660"/>
          </a:xfrm>
          <a:custGeom>
            <a:avLst/>
            <a:gdLst/>
            <a:ahLst/>
            <a:cxnLst/>
            <a:rect r="r" b="b" t="t" l="l"/>
            <a:pathLst>
              <a:path h="2242660" w="3464784">
                <a:moveTo>
                  <a:pt x="0" y="0"/>
                </a:moveTo>
                <a:lnTo>
                  <a:pt x="3464784" y="0"/>
                </a:lnTo>
                <a:lnTo>
                  <a:pt x="3464784" y="2242660"/>
                </a:lnTo>
                <a:lnTo>
                  <a:pt x="0" y="224266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0498722" y="8308850"/>
            <a:ext cx="1969972" cy="2851276"/>
          </a:xfrm>
          <a:custGeom>
            <a:avLst/>
            <a:gdLst/>
            <a:ahLst/>
            <a:cxnLst/>
            <a:rect r="r" b="b" t="t" l="l"/>
            <a:pathLst>
              <a:path h="2851276" w="1969972">
                <a:moveTo>
                  <a:pt x="0" y="0"/>
                </a:moveTo>
                <a:lnTo>
                  <a:pt x="1969973" y="0"/>
                </a:lnTo>
                <a:lnTo>
                  <a:pt x="1969973" y="2851276"/>
                </a:lnTo>
                <a:lnTo>
                  <a:pt x="0" y="285127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10800000">
            <a:off x="10831786" y="-723299"/>
            <a:ext cx="1459960" cy="1850180"/>
          </a:xfrm>
          <a:custGeom>
            <a:avLst/>
            <a:gdLst/>
            <a:ahLst/>
            <a:cxnLst/>
            <a:rect r="r" b="b" t="t" l="l"/>
            <a:pathLst>
              <a:path h="1850180" w="1459960">
                <a:moveTo>
                  <a:pt x="0" y="0"/>
                </a:moveTo>
                <a:lnTo>
                  <a:pt x="1459960" y="0"/>
                </a:lnTo>
                <a:lnTo>
                  <a:pt x="1459960" y="1850180"/>
                </a:lnTo>
                <a:lnTo>
                  <a:pt x="0" y="185018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2890734" y="3396615"/>
            <a:ext cx="12506532" cy="3627120"/>
          </a:xfrm>
          <a:prstGeom prst="rect">
            <a:avLst/>
          </a:prstGeom>
        </p:spPr>
        <p:txBody>
          <a:bodyPr anchor="t" rtlCol="false" tIns="0" lIns="0" bIns="0" rIns="0">
            <a:spAutoFit/>
          </a:bodyPr>
          <a:lstStyle/>
          <a:p>
            <a:pPr algn="ctr">
              <a:lnSpc>
                <a:spcPts val="14039"/>
              </a:lnSpc>
            </a:pPr>
            <a:r>
              <a:rPr lang="en-US" sz="12999">
                <a:solidFill>
                  <a:srgbClr val="FFFFFF"/>
                </a:solidFill>
                <a:latin typeface="TT Milks Casual 900 One"/>
              </a:rPr>
              <a:t>Thank you very much!</a:t>
            </a:r>
          </a:p>
        </p:txBody>
      </p:sp>
      <p:sp>
        <p:nvSpPr>
          <p:cNvPr name="Freeform 17" id="17"/>
          <p:cNvSpPr/>
          <p:nvPr/>
        </p:nvSpPr>
        <p:spPr>
          <a:xfrm flipH="false" flipV="false" rot="5400000">
            <a:off x="12583465" y="9039353"/>
            <a:ext cx="3191432" cy="1390271"/>
          </a:xfrm>
          <a:custGeom>
            <a:avLst/>
            <a:gdLst/>
            <a:ahLst/>
            <a:cxnLst/>
            <a:rect r="r" b="b" t="t" l="l"/>
            <a:pathLst>
              <a:path h="1390271" w="3191432">
                <a:moveTo>
                  <a:pt x="0" y="0"/>
                </a:moveTo>
                <a:lnTo>
                  <a:pt x="3191432" y="0"/>
                </a:lnTo>
                <a:lnTo>
                  <a:pt x="3191432" y="1390271"/>
                </a:lnTo>
                <a:lnTo>
                  <a:pt x="0" y="1390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028700" y="1028700"/>
            <a:ext cx="10545825" cy="8229600"/>
            <a:chOff x="0" y="0"/>
            <a:chExt cx="2777501" cy="2167467"/>
          </a:xfrm>
        </p:grpSpPr>
        <p:sp>
          <p:nvSpPr>
            <p:cNvPr name="Freeform 4" id="4"/>
            <p:cNvSpPr/>
            <p:nvPr/>
          </p:nvSpPr>
          <p:spPr>
            <a:xfrm flipH="false" flipV="false" rot="0">
              <a:off x="0" y="0"/>
              <a:ext cx="2777501" cy="2167467"/>
            </a:xfrm>
            <a:custGeom>
              <a:avLst/>
              <a:gdLst/>
              <a:ahLst/>
              <a:cxnLst/>
              <a:rect r="r" b="b" t="t" l="l"/>
              <a:pathLst>
                <a:path h="2167467" w="2777501">
                  <a:moveTo>
                    <a:pt x="0" y="0"/>
                  </a:moveTo>
                  <a:lnTo>
                    <a:pt x="2777501" y="0"/>
                  </a:lnTo>
                  <a:lnTo>
                    <a:pt x="2777501" y="2167467"/>
                  </a:lnTo>
                  <a:lnTo>
                    <a:pt x="0" y="2167467"/>
                  </a:lnTo>
                  <a:close/>
                </a:path>
              </a:pathLst>
            </a:custGeom>
            <a:solidFill>
              <a:srgbClr val="FFFFFF">
                <a:alpha val="94902"/>
              </a:srgbClr>
            </a:solidFill>
            <a:ln w="19050" cap="sq">
              <a:solidFill>
                <a:srgbClr val="000000">
                  <a:alpha val="94902"/>
                </a:srgbClr>
              </a:solidFill>
              <a:prstDash val="solid"/>
              <a:miter/>
            </a:ln>
          </p:spPr>
        </p:sp>
        <p:sp>
          <p:nvSpPr>
            <p:cNvPr name="TextBox 5" id="5"/>
            <p:cNvSpPr txBox="true"/>
            <p:nvPr/>
          </p:nvSpPr>
          <p:spPr>
            <a:xfrm>
              <a:off x="0" y="-38100"/>
              <a:ext cx="2777501"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0">
            <a:off x="12051707" y="1028700"/>
            <a:ext cx="4937760" cy="8229600"/>
            <a:chOff x="0" y="0"/>
            <a:chExt cx="3810000" cy="6350000"/>
          </a:xfrm>
        </p:grpSpPr>
        <p:sp>
          <p:nvSpPr>
            <p:cNvPr name="Freeform 7" id="7"/>
            <p:cNvSpPr/>
            <p:nvPr/>
          </p:nvSpPr>
          <p:spPr>
            <a:xfrm flipH="false" flipV="false" rot="0">
              <a:off x="0" y="0"/>
              <a:ext cx="3810000" cy="6350000"/>
            </a:xfrm>
            <a:custGeom>
              <a:avLst/>
              <a:gdLst/>
              <a:ahLst/>
              <a:cxnLst/>
              <a:rect r="r" b="b" t="t" l="l"/>
              <a:pathLst>
                <a:path h="6350000" w="381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3"/>
              <a:stretch>
                <a:fillRect l="-5520" t="0" r="-5520" b="0"/>
              </a:stretch>
            </a:blipFill>
          </p:spPr>
        </p:sp>
        <p:sp>
          <p:nvSpPr>
            <p:cNvPr name="Freeform 8" id="8"/>
            <p:cNvSpPr/>
            <p:nvPr/>
          </p:nvSpPr>
          <p:spPr>
            <a:xfrm flipH="false" flipV="false" rot="0">
              <a:off x="0" y="0"/>
              <a:ext cx="3810000" cy="6350000"/>
            </a:xfrm>
            <a:custGeom>
              <a:avLst/>
              <a:gdLst/>
              <a:ahLst/>
              <a:cxnLst/>
              <a:rect r="r" b="b" t="t" l="l"/>
              <a:pathLst>
                <a:path h="6350000" w="3810000">
                  <a:moveTo>
                    <a:pt x="2794000" y="19050"/>
                  </a:moveTo>
                  <a:cubicBezTo>
                    <a:pt x="3343910" y="19050"/>
                    <a:pt x="3790950" y="466090"/>
                    <a:pt x="3790950" y="1016000"/>
                  </a:cubicBezTo>
                  <a:lnTo>
                    <a:pt x="3790950" y="5334000"/>
                  </a:lnTo>
                  <a:cubicBezTo>
                    <a:pt x="3790950" y="5883910"/>
                    <a:pt x="3343910" y="6330950"/>
                    <a:pt x="2794000" y="6330950"/>
                  </a:cubicBezTo>
                  <a:lnTo>
                    <a:pt x="1016000" y="6330950"/>
                  </a:lnTo>
                  <a:cubicBezTo>
                    <a:pt x="466090" y="6330950"/>
                    <a:pt x="19050" y="5883910"/>
                    <a:pt x="19050" y="5334000"/>
                  </a:cubicBezTo>
                  <a:lnTo>
                    <a:pt x="19050" y="1016000"/>
                  </a:lnTo>
                  <a:cubicBezTo>
                    <a:pt x="19050" y="466090"/>
                    <a:pt x="466090" y="19050"/>
                    <a:pt x="1016000" y="19050"/>
                  </a:cubicBezTo>
                  <a:lnTo>
                    <a:pt x="2794000" y="19050"/>
                  </a:lnTo>
                  <a:moveTo>
                    <a:pt x="2794000" y="0"/>
                  </a:moveTo>
                  <a:lnTo>
                    <a:pt x="1016000" y="0"/>
                  </a:lnTo>
                  <a:cubicBezTo>
                    <a:pt x="454660" y="0"/>
                    <a:pt x="0" y="454660"/>
                    <a:pt x="0" y="1016000"/>
                  </a:cubicBezTo>
                  <a:lnTo>
                    <a:pt x="0" y="5334000"/>
                  </a:lnTo>
                  <a:cubicBezTo>
                    <a:pt x="0" y="5895340"/>
                    <a:pt x="454660" y="6350000"/>
                    <a:pt x="1016000" y="6350000"/>
                  </a:cubicBezTo>
                  <a:lnTo>
                    <a:pt x="2794000" y="6350000"/>
                  </a:lnTo>
                  <a:cubicBezTo>
                    <a:pt x="3355340" y="6350000"/>
                    <a:pt x="3810000" y="5895340"/>
                    <a:pt x="3810000" y="5334000"/>
                  </a:cubicBezTo>
                  <a:lnTo>
                    <a:pt x="3810000" y="1016000"/>
                  </a:lnTo>
                  <a:cubicBezTo>
                    <a:pt x="3810000" y="454660"/>
                    <a:pt x="3355340" y="0"/>
                    <a:pt x="2794000" y="0"/>
                  </a:cubicBezTo>
                  <a:lnTo>
                    <a:pt x="2794000" y="0"/>
                  </a:lnTo>
                  <a:close/>
                </a:path>
              </a:pathLst>
            </a:custGeom>
            <a:solidFill>
              <a:srgbClr val="000000"/>
            </a:solidFill>
          </p:spPr>
        </p:sp>
      </p:grpSp>
      <p:sp>
        <p:nvSpPr>
          <p:cNvPr name="Freeform 9" id="9"/>
          <p:cNvSpPr/>
          <p:nvPr/>
        </p:nvSpPr>
        <p:spPr>
          <a:xfrm flipH="false" flipV="false" rot="0">
            <a:off x="11788209" y="1028700"/>
            <a:ext cx="1540568" cy="1445333"/>
          </a:xfrm>
          <a:custGeom>
            <a:avLst/>
            <a:gdLst/>
            <a:ahLst/>
            <a:cxnLst/>
            <a:rect r="r" b="b" t="t" l="l"/>
            <a:pathLst>
              <a:path h="1445333" w="1540568">
                <a:moveTo>
                  <a:pt x="0" y="0"/>
                </a:moveTo>
                <a:lnTo>
                  <a:pt x="1540568" y="0"/>
                </a:lnTo>
                <a:lnTo>
                  <a:pt x="1540568" y="1445333"/>
                </a:lnTo>
                <a:lnTo>
                  <a:pt x="0" y="14453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187143" y="7533731"/>
            <a:ext cx="2515950" cy="1724569"/>
          </a:xfrm>
          <a:custGeom>
            <a:avLst/>
            <a:gdLst/>
            <a:ahLst/>
            <a:cxnLst/>
            <a:rect r="r" b="b" t="t" l="l"/>
            <a:pathLst>
              <a:path h="1724569" w="2515950">
                <a:moveTo>
                  <a:pt x="0" y="0"/>
                </a:moveTo>
                <a:lnTo>
                  <a:pt x="2515950" y="0"/>
                </a:lnTo>
                <a:lnTo>
                  <a:pt x="2515950" y="1724569"/>
                </a:lnTo>
                <a:lnTo>
                  <a:pt x="0" y="17245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701577" y="2623233"/>
            <a:ext cx="8342816" cy="6332220"/>
          </a:xfrm>
          <a:prstGeom prst="rect">
            <a:avLst/>
          </a:prstGeom>
        </p:spPr>
        <p:txBody>
          <a:bodyPr anchor="t" rtlCol="false" tIns="0" lIns="0" bIns="0" rIns="0">
            <a:spAutoFit/>
          </a:bodyPr>
          <a:lstStyle/>
          <a:p>
            <a:pPr algn="just">
              <a:lnSpc>
                <a:spcPts val="2834"/>
              </a:lnSpc>
            </a:pPr>
          </a:p>
          <a:p>
            <a:pPr algn="just" marL="0" indent="0" lvl="0">
              <a:lnSpc>
                <a:spcPts val="2834"/>
              </a:lnSpc>
              <a:spcBef>
                <a:spcPct val="0"/>
              </a:spcBef>
            </a:pPr>
            <a:r>
              <a:rPr lang="en-US" sz="2099" spc="125">
                <a:solidFill>
                  <a:srgbClr val="393939"/>
                </a:solidFill>
                <a:latin typeface="Montserrat Bold"/>
              </a:rPr>
              <a:t>This abstract delves into a dynamic quiz application crafted using HTML, CSS, and JavaScript, aimed at transforming online learning experiences. Employing HTML's structural prowess ensures content clarity and accessibility, while CSS enhances visual aesthetics, captivating user engagement. Leveraging JavaScript functionalities such as timers and score tracking, users experience interactive challenges, fostering active learning participation. The user-centric design fosters seamless navigation through diverse quiz categories, promoting user satisfaction and retention. Embracing responsive design principles ensures cross-device compatibility, enabling ubiquitous access. This application stands as a testament to HTML's integral role in modern internet programming, shaping the future of interactive education.</a:t>
            </a:r>
          </a:p>
        </p:txBody>
      </p:sp>
      <p:sp>
        <p:nvSpPr>
          <p:cNvPr name="Freeform 12" id="12"/>
          <p:cNvSpPr/>
          <p:nvPr/>
        </p:nvSpPr>
        <p:spPr>
          <a:xfrm flipH="false" flipV="false" rot="0">
            <a:off x="141728" y="272446"/>
            <a:ext cx="1773944" cy="1751367"/>
          </a:xfrm>
          <a:custGeom>
            <a:avLst/>
            <a:gdLst/>
            <a:ahLst/>
            <a:cxnLst/>
            <a:rect r="r" b="b" t="t" l="l"/>
            <a:pathLst>
              <a:path h="1751367" w="1773944">
                <a:moveTo>
                  <a:pt x="0" y="0"/>
                </a:moveTo>
                <a:lnTo>
                  <a:pt x="1773944" y="0"/>
                </a:lnTo>
                <a:lnTo>
                  <a:pt x="1773944" y="1751366"/>
                </a:lnTo>
                <a:lnTo>
                  <a:pt x="0" y="1751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701577" y="1602166"/>
            <a:ext cx="6609633" cy="871867"/>
          </a:xfrm>
          <a:prstGeom prst="rect">
            <a:avLst/>
          </a:prstGeom>
        </p:spPr>
        <p:txBody>
          <a:bodyPr anchor="t" rtlCol="false" tIns="0" lIns="0" bIns="0" rIns="0">
            <a:spAutoFit/>
          </a:bodyPr>
          <a:lstStyle/>
          <a:p>
            <a:pPr marL="0" indent="0" lvl="0">
              <a:lnSpc>
                <a:spcPts val="6700"/>
              </a:lnSpc>
              <a:spcBef>
                <a:spcPct val="0"/>
              </a:spcBef>
            </a:pPr>
            <a:r>
              <a:rPr lang="en-US" sz="5929">
                <a:solidFill>
                  <a:srgbClr val="393939"/>
                </a:solidFill>
                <a:latin typeface="TT Milks Casual 900 One"/>
              </a:rPr>
              <a:t>Abstract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2353371" y="1507102"/>
            <a:ext cx="13581257" cy="7272796"/>
            <a:chOff x="0" y="0"/>
            <a:chExt cx="3576957" cy="1915469"/>
          </a:xfrm>
        </p:grpSpPr>
        <p:sp>
          <p:nvSpPr>
            <p:cNvPr name="Freeform 4" id="4"/>
            <p:cNvSpPr/>
            <p:nvPr/>
          </p:nvSpPr>
          <p:spPr>
            <a:xfrm flipH="false" flipV="false" rot="0">
              <a:off x="0" y="0"/>
              <a:ext cx="3576957" cy="1915469"/>
            </a:xfrm>
            <a:custGeom>
              <a:avLst/>
              <a:gdLst/>
              <a:ahLst/>
              <a:cxnLst/>
              <a:rect r="r" b="b" t="t" l="l"/>
              <a:pathLst>
                <a:path h="1915469" w="3576957">
                  <a:moveTo>
                    <a:pt x="0" y="0"/>
                  </a:moveTo>
                  <a:lnTo>
                    <a:pt x="3576957" y="0"/>
                  </a:lnTo>
                  <a:lnTo>
                    <a:pt x="3576957" y="1915469"/>
                  </a:lnTo>
                  <a:lnTo>
                    <a:pt x="0" y="1915469"/>
                  </a:lnTo>
                  <a:close/>
                </a:path>
              </a:pathLst>
            </a:custGeom>
            <a:solidFill>
              <a:srgbClr val="FFFFFF">
                <a:alpha val="89804"/>
              </a:srgbClr>
            </a:solidFill>
            <a:ln w="19050" cap="sq">
              <a:solidFill>
                <a:srgbClr val="000000">
                  <a:alpha val="89804"/>
                </a:srgbClr>
              </a:solidFill>
              <a:prstDash val="solid"/>
              <a:miter/>
            </a:ln>
          </p:spPr>
        </p:sp>
        <p:sp>
          <p:nvSpPr>
            <p:cNvPr name="TextBox 5" id="5"/>
            <p:cNvSpPr txBox="true"/>
            <p:nvPr/>
          </p:nvSpPr>
          <p:spPr>
            <a:xfrm>
              <a:off x="0" y="-38100"/>
              <a:ext cx="3576957" cy="195356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193359" y="3420105"/>
            <a:ext cx="9901281" cy="4217670"/>
          </a:xfrm>
          <a:prstGeom prst="rect">
            <a:avLst/>
          </a:prstGeom>
        </p:spPr>
        <p:txBody>
          <a:bodyPr anchor="t" rtlCol="false" tIns="0" lIns="0" bIns="0" rIns="0">
            <a:spAutoFit/>
          </a:bodyPr>
          <a:lstStyle/>
          <a:p>
            <a:pPr algn="just">
              <a:lnSpc>
                <a:spcPts val="2835"/>
              </a:lnSpc>
            </a:pPr>
            <a:r>
              <a:rPr lang="en-US" sz="2100" spc="126">
                <a:solidFill>
                  <a:srgbClr val="393939"/>
                </a:solidFill>
                <a:latin typeface="Montserrat Bold"/>
              </a:rPr>
              <a:t>**Welcome to Our Quiz App: Where Knowledge Meets Fun!** </a:t>
            </a:r>
          </a:p>
          <a:p>
            <a:pPr algn="just">
              <a:lnSpc>
                <a:spcPts val="2835"/>
              </a:lnSpc>
            </a:pPr>
            <a:r>
              <a:rPr lang="en-US" sz="2100" spc="126">
                <a:solidFill>
                  <a:srgbClr val="393939"/>
                </a:solidFill>
                <a:latin typeface="Montserrat Bold"/>
              </a:rPr>
              <a:t>Dive into an immersive world of quizzes tailored to intrigue and entertain. With a vast array of topics, there's something for everyone to enjoy. Challenge yourself with thought-provoking questions designed to stimulate your intellect. Engage in friendly competition with friends or go head-to-head with players from around the world. Our intuitive interface, crafted with HTML logic, ensures a seamless experience across all devices. Every quiz is an opportunity to expand your horizons and learn something new. So, what are you waiting for? Join us on this exciting journey of exploration and discovery today!</a:t>
            </a:r>
          </a:p>
        </p:txBody>
      </p:sp>
      <p:sp>
        <p:nvSpPr>
          <p:cNvPr name="TextBox 7" id="7"/>
          <p:cNvSpPr txBox="true"/>
          <p:nvPr/>
        </p:nvSpPr>
        <p:spPr>
          <a:xfrm rot="0">
            <a:off x="4193359" y="1904031"/>
            <a:ext cx="9917226" cy="871867"/>
          </a:xfrm>
          <a:prstGeom prst="rect">
            <a:avLst/>
          </a:prstGeom>
        </p:spPr>
        <p:txBody>
          <a:bodyPr anchor="t" rtlCol="false" tIns="0" lIns="0" bIns="0" rIns="0">
            <a:spAutoFit/>
          </a:bodyPr>
          <a:lstStyle/>
          <a:p>
            <a:pPr algn="ctr" marL="0" indent="0" lvl="0">
              <a:lnSpc>
                <a:spcPts val="6700"/>
              </a:lnSpc>
              <a:spcBef>
                <a:spcPct val="0"/>
              </a:spcBef>
            </a:pPr>
            <a:r>
              <a:rPr lang="en-US" sz="5929">
                <a:solidFill>
                  <a:srgbClr val="393939"/>
                </a:solidFill>
                <a:latin typeface="TT Milks Casual 900 One Medium"/>
              </a:rPr>
              <a:t>INtroduction</a:t>
            </a:r>
          </a:p>
        </p:txBody>
      </p:sp>
      <p:sp>
        <p:nvSpPr>
          <p:cNvPr name="Freeform 8" id="8"/>
          <p:cNvSpPr/>
          <p:nvPr/>
        </p:nvSpPr>
        <p:spPr>
          <a:xfrm flipH="false" flipV="false" rot="0">
            <a:off x="1028700" y="1028700"/>
            <a:ext cx="4027275" cy="2114882"/>
          </a:xfrm>
          <a:custGeom>
            <a:avLst/>
            <a:gdLst/>
            <a:ahLst/>
            <a:cxnLst/>
            <a:rect r="r" b="b" t="t" l="l"/>
            <a:pathLst>
              <a:path h="2114882" w="4027275">
                <a:moveTo>
                  <a:pt x="0" y="0"/>
                </a:moveTo>
                <a:lnTo>
                  <a:pt x="4027275" y="0"/>
                </a:lnTo>
                <a:lnTo>
                  <a:pt x="4027275" y="2114882"/>
                </a:lnTo>
                <a:lnTo>
                  <a:pt x="0" y="2114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853213" y="6882836"/>
            <a:ext cx="2406087" cy="2375464"/>
          </a:xfrm>
          <a:custGeom>
            <a:avLst/>
            <a:gdLst/>
            <a:ahLst/>
            <a:cxnLst/>
            <a:rect r="r" b="b" t="t" l="l"/>
            <a:pathLst>
              <a:path h="2375464" w="2406087">
                <a:moveTo>
                  <a:pt x="0" y="0"/>
                </a:moveTo>
                <a:lnTo>
                  <a:pt x="2406087" y="0"/>
                </a:lnTo>
                <a:lnTo>
                  <a:pt x="2406087" y="2375464"/>
                </a:lnTo>
                <a:lnTo>
                  <a:pt x="0" y="23754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38137" y="2994255"/>
            <a:ext cx="5718532" cy="4574825"/>
          </a:xfrm>
          <a:custGeom>
            <a:avLst/>
            <a:gdLst/>
            <a:ahLst/>
            <a:cxnLst/>
            <a:rect r="r" b="b" t="t" l="l"/>
            <a:pathLst>
              <a:path h="4574825" w="5718532">
                <a:moveTo>
                  <a:pt x="0" y="0"/>
                </a:moveTo>
                <a:lnTo>
                  <a:pt x="5718532" y="0"/>
                </a:lnTo>
                <a:lnTo>
                  <a:pt x="5718532" y="4574825"/>
                </a:lnTo>
                <a:lnTo>
                  <a:pt x="0" y="4574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84734" y="2994255"/>
            <a:ext cx="5718532" cy="4574825"/>
          </a:xfrm>
          <a:custGeom>
            <a:avLst/>
            <a:gdLst/>
            <a:ahLst/>
            <a:cxnLst/>
            <a:rect r="r" b="b" t="t" l="l"/>
            <a:pathLst>
              <a:path h="4574825" w="5718532">
                <a:moveTo>
                  <a:pt x="0" y="0"/>
                </a:moveTo>
                <a:lnTo>
                  <a:pt x="5718532" y="0"/>
                </a:lnTo>
                <a:lnTo>
                  <a:pt x="5718532" y="4574825"/>
                </a:lnTo>
                <a:lnTo>
                  <a:pt x="0" y="4574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431891" y="2994255"/>
            <a:ext cx="5718532" cy="4574825"/>
          </a:xfrm>
          <a:custGeom>
            <a:avLst/>
            <a:gdLst/>
            <a:ahLst/>
            <a:cxnLst/>
            <a:rect r="r" b="b" t="t" l="l"/>
            <a:pathLst>
              <a:path h="4574825" w="5718532">
                <a:moveTo>
                  <a:pt x="0" y="0"/>
                </a:moveTo>
                <a:lnTo>
                  <a:pt x="5718532" y="0"/>
                </a:lnTo>
                <a:lnTo>
                  <a:pt x="5718532" y="4574825"/>
                </a:lnTo>
                <a:lnTo>
                  <a:pt x="0" y="4574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8137" y="2380857"/>
            <a:ext cx="1421413" cy="1146428"/>
          </a:xfrm>
          <a:custGeom>
            <a:avLst/>
            <a:gdLst/>
            <a:ahLst/>
            <a:cxnLst/>
            <a:rect r="r" b="b" t="t" l="l"/>
            <a:pathLst>
              <a:path h="1146428" w="1421413">
                <a:moveTo>
                  <a:pt x="0" y="0"/>
                </a:moveTo>
                <a:lnTo>
                  <a:pt x="1421413" y="0"/>
                </a:lnTo>
                <a:lnTo>
                  <a:pt x="1421413" y="1146428"/>
                </a:lnTo>
                <a:lnTo>
                  <a:pt x="0" y="1146428"/>
                </a:lnTo>
                <a:lnTo>
                  <a:pt x="0" y="0"/>
                </a:lnTo>
                <a:close/>
              </a:path>
            </a:pathLst>
          </a:custGeom>
          <a:blipFill>
            <a:blip r:embed="rId5"/>
            <a:stretch>
              <a:fillRect l="-3769" t="0" r="-3769" b="0"/>
            </a:stretch>
          </a:blipFill>
        </p:spPr>
      </p:sp>
      <p:sp>
        <p:nvSpPr>
          <p:cNvPr name="Freeform 7" id="7"/>
          <p:cNvSpPr/>
          <p:nvPr/>
        </p:nvSpPr>
        <p:spPr>
          <a:xfrm flipH="false" flipV="false" rot="0">
            <a:off x="6284734" y="2380857"/>
            <a:ext cx="1146428" cy="1146428"/>
          </a:xfrm>
          <a:custGeom>
            <a:avLst/>
            <a:gdLst/>
            <a:ahLst/>
            <a:cxnLst/>
            <a:rect r="r" b="b" t="t" l="l"/>
            <a:pathLst>
              <a:path h="1146428" w="1146428">
                <a:moveTo>
                  <a:pt x="0" y="0"/>
                </a:moveTo>
                <a:lnTo>
                  <a:pt x="1146428" y="0"/>
                </a:lnTo>
                <a:lnTo>
                  <a:pt x="1146428" y="1146428"/>
                </a:lnTo>
                <a:lnTo>
                  <a:pt x="0" y="1146428"/>
                </a:lnTo>
                <a:lnTo>
                  <a:pt x="0" y="0"/>
                </a:lnTo>
                <a:close/>
              </a:path>
            </a:pathLst>
          </a:custGeom>
          <a:blipFill>
            <a:blip r:embed="rId6"/>
            <a:stretch>
              <a:fillRect l="0" t="0" r="0" b="0"/>
            </a:stretch>
          </a:blipFill>
        </p:spPr>
      </p:sp>
      <p:sp>
        <p:nvSpPr>
          <p:cNvPr name="Freeform 8" id="8"/>
          <p:cNvSpPr/>
          <p:nvPr/>
        </p:nvSpPr>
        <p:spPr>
          <a:xfrm flipH="false" flipV="false" rot="0">
            <a:off x="12431891" y="2380857"/>
            <a:ext cx="1146428" cy="1146428"/>
          </a:xfrm>
          <a:custGeom>
            <a:avLst/>
            <a:gdLst/>
            <a:ahLst/>
            <a:cxnLst/>
            <a:rect r="r" b="b" t="t" l="l"/>
            <a:pathLst>
              <a:path h="1146428" w="1146428">
                <a:moveTo>
                  <a:pt x="0" y="0"/>
                </a:moveTo>
                <a:lnTo>
                  <a:pt x="1146427" y="0"/>
                </a:lnTo>
                <a:lnTo>
                  <a:pt x="1146427" y="1146428"/>
                </a:lnTo>
                <a:lnTo>
                  <a:pt x="0" y="1146428"/>
                </a:lnTo>
                <a:lnTo>
                  <a:pt x="0" y="0"/>
                </a:lnTo>
                <a:close/>
              </a:path>
            </a:pathLst>
          </a:custGeom>
          <a:blipFill>
            <a:blip r:embed="rId7"/>
            <a:stretch>
              <a:fillRect l="0" t="0" r="0" b="0"/>
            </a:stretch>
          </a:blipFill>
        </p:spPr>
      </p:sp>
      <p:sp>
        <p:nvSpPr>
          <p:cNvPr name="TextBox 9" id="9"/>
          <p:cNvSpPr txBox="true"/>
          <p:nvPr/>
        </p:nvSpPr>
        <p:spPr>
          <a:xfrm rot="0">
            <a:off x="867965" y="3012899"/>
            <a:ext cx="4647979" cy="423498"/>
          </a:xfrm>
          <a:prstGeom prst="rect">
            <a:avLst/>
          </a:prstGeom>
        </p:spPr>
        <p:txBody>
          <a:bodyPr anchor="t" rtlCol="false" tIns="0" lIns="0" bIns="0" rIns="0">
            <a:spAutoFit/>
          </a:bodyPr>
          <a:lstStyle/>
          <a:p>
            <a:pPr algn="ctr">
              <a:lnSpc>
                <a:spcPts val="3432"/>
              </a:lnSpc>
            </a:pPr>
            <a:r>
              <a:rPr lang="en-US" sz="2451" spc="44">
                <a:solidFill>
                  <a:srgbClr val="FFFFFF"/>
                </a:solidFill>
                <a:latin typeface="Montserrat Classic Bold"/>
              </a:rPr>
              <a:t>SOFTWARE</a:t>
            </a:r>
          </a:p>
        </p:txBody>
      </p:sp>
      <p:sp>
        <p:nvSpPr>
          <p:cNvPr name="TextBox 10" id="10"/>
          <p:cNvSpPr txBox="true"/>
          <p:nvPr/>
        </p:nvSpPr>
        <p:spPr>
          <a:xfrm rot="0">
            <a:off x="6820010" y="3012899"/>
            <a:ext cx="4647979" cy="423498"/>
          </a:xfrm>
          <a:prstGeom prst="rect">
            <a:avLst/>
          </a:prstGeom>
        </p:spPr>
        <p:txBody>
          <a:bodyPr anchor="t" rtlCol="false" tIns="0" lIns="0" bIns="0" rIns="0">
            <a:spAutoFit/>
          </a:bodyPr>
          <a:lstStyle/>
          <a:p>
            <a:pPr algn="ctr">
              <a:lnSpc>
                <a:spcPts val="3432"/>
              </a:lnSpc>
            </a:pPr>
            <a:r>
              <a:rPr lang="en-US" sz="2451" spc="44">
                <a:solidFill>
                  <a:srgbClr val="FFFFFF"/>
                </a:solidFill>
                <a:latin typeface="Montserrat Classic Bold"/>
              </a:rPr>
              <a:t>HARDWARE</a:t>
            </a:r>
          </a:p>
        </p:txBody>
      </p:sp>
      <p:sp>
        <p:nvSpPr>
          <p:cNvPr name="TextBox 11" id="11"/>
          <p:cNvSpPr txBox="true"/>
          <p:nvPr/>
        </p:nvSpPr>
        <p:spPr>
          <a:xfrm rot="0">
            <a:off x="6584966" y="3822368"/>
            <a:ext cx="4474441" cy="4011687"/>
          </a:xfrm>
          <a:prstGeom prst="rect">
            <a:avLst/>
          </a:prstGeom>
        </p:spPr>
        <p:txBody>
          <a:bodyPr anchor="t" rtlCol="false" tIns="0" lIns="0" bIns="0" rIns="0">
            <a:spAutoFit/>
          </a:bodyPr>
          <a:lstStyle/>
          <a:p>
            <a:pPr>
              <a:lnSpc>
                <a:spcPts val="3583"/>
              </a:lnSpc>
            </a:pPr>
            <a:r>
              <a:rPr lang="en-US" sz="2559" spc="46">
                <a:solidFill>
                  <a:srgbClr val="393939"/>
                </a:solidFill>
                <a:latin typeface="Montserrat Bold"/>
              </a:rPr>
              <a:t>1)OS:Windows 10 or 11</a:t>
            </a:r>
          </a:p>
          <a:p>
            <a:pPr>
              <a:lnSpc>
                <a:spcPts val="3583"/>
              </a:lnSpc>
            </a:pPr>
            <a:r>
              <a:rPr lang="en-US" sz="2559" spc="46">
                <a:solidFill>
                  <a:srgbClr val="393939"/>
                </a:solidFill>
                <a:latin typeface="Montserrat Bold"/>
              </a:rPr>
              <a:t>2)XAMPP Control panel</a:t>
            </a:r>
          </a:p>
          <a:p>
            <a:pPr>
              <a:lnSpc>
                <a:spcPts val="3583"/>
              </a:lnSpc>
            </a:pPr>
            <a:r>
              <a:rPr lang="en-US" sz="2559" spc="46">
                <a:solidFill>
                  <a:srgbClr val="393939"/>
                </a:solidFill>
                <a:latin typeface="Montserrat Bold"/>
              </a:rPr>
              <a:t>3)Integrated development environment(IDE):</a:t>
            </a:r>
          </a:p>
          <a:p>
            <a:pPr>
              <a:lnSpc>
                <a:spcPts val="3583"/>
              </a:lnSpc>
            </a:pPr>
            <a:r>
              <a:rPr lang="en-US" sz="2559" spc="46">
                <a:solidFill>
                  <a:srgbClr val="393939"/>
                </a:solidFill>
                <a:latin typeface="Montserrat Bold"/>
              </a:rPr>
              <a:t>Visual Studio</a:t>
            </a:r>
          </a:p>
          <a:p>
            <a:pPr>
              <a:lnSpc>
                <a:spcPts val="3583"/>
              </a:lnSpc>
            </a:pPr>
            <a:r>
              <a:rPr lang="en-US" sz="2559" spc="46">
                <a:solidFill>
                  <a:srgbClr val="393939"/>
                </a:solidFill>
                <a:latin typeface="Montserrat Bold"/>
              </a:rPr>
              <a:t>4)Notepad</a:t>
            </a:r>
          </a:p>
          <a:p>
            <a:pPr>
              <a:lnSpc>
                <a:spcPts val="3583"/>
              </a:lnSpc>
            </a:pPr>
          </a:p>
          <a:p>
            <a:pPr>
              <a:lnSpc>
                <a:spcPts val="3583"/>
              </a:lnSpc>
            </a:pPr>
          </a:p>
        </p:txBody>
      </p:sp>
      <p:sp>
        <p:nvSpPr>
          <p:cNvPr name="TextBox 12" id="12"/>
          <p:cNvSpPr txBox="true"/>
          <p:nvPr/>
        </p:nvSpPr>
        <p:spPr>
          <a:xfrm rot="0">
            <a:off x="1248858" y="528002"/>
            <a:ext cx="14521101" cy="896620"/>
          </a:xfrm>
          <a:prstGeom prst="rect">
            <a:avLst/>
          </a:prstGeom>
        </p:spPr>
        <p:txBody>
          <a:bodyPr anchor="t" rtlCol="false" tIns="0" lIns="0" bIns="0" rIns="0">
            <a:spAutoFit/>
          </a:bodyPr>
          <a:lstStyle/>
          <a:p>
            <a:pPr algn="ctr">
              <a:lnSpc>
                <a:spcPts val="7279"/>
              </a:lnSpc>
            </a:pPr>
            <a:r>
              <a:rPr lang="en-US" sz="5199">
                <a:solidFill>
                  <a:srgbClr val="000000"/>
                </a:solidFill>
                <a:latin typeface="TT Milks Casual 900 One"/>
              </a:rPr>
              <a:t>Hard ware and Software requirements</a:t>
            </a:r>
          </a:p>
        </p:txBody>
      </p:sp>
      <p:sp>
        <p:nvSpPr>
          <p:cNvPr name="TextBox 13" id="13"/>
          <p:cNvSpPr txBox="true"/>
          <p:nvPr/>
        </p:nvSpPr>
        <p:spPr>
          <a:xfrm rot="0">
            <a:off x="546494" y="3822368"/>
            <a:ext cx="4258876" cy="3564219"/>
          </a:xfrm>
          <a:prstGeom prst="rect">
            <a:avLst/>
          </a:prstGeom>
        </p:spPr>
        <p:txBody>
          <a:bodyPr anchor="t" rtlCol="false" tIns="0" lIns="0" bIns="0" rIns="0">
            <a:spAutoFit/>
          </a:bodyPr>
          <a:lstStyle/>
          <a:p>
            <a:pPr>
              <a:lnSpc>
                <a:spcPts val="3571"/>
              </a:lnSpc>
            </a:pPr>
            <a:r>
              <a:rPr lang="en-US" sz="2551">
                <a:solidFill>
                  <a:srgbClr val="000000"/>
                </a:solidFill>
                <a:latin typeface="Canva Sans Bold"/>
              </a:rPr>
              <a:t>1)Processor:11th gen Intel i5-11400h</a:t>
            </a:r>
          </a:p>
          <a:p>
            <a:pPr>
              <a:lnSpc>
                <a:spcPts val="3571"/>
              </a:lnSpc>
            </a:pPr>
            <a:r>
              <a:rPr lang="en-US" sz="2551">
                <a:solidFill>
                  <a:srgbClr val="000000"/>
                </a:solidFill>
                <a:latin typeface="Canva Sans Bold"/>
              </a:rPr>
              <a:t>@2.70ghz 2.69Ghz64-Bit Operating system</a:t>
            </a:r>
          </a:p>
          <a:p>
            <a:pPr>
              <a:lnSpc>
                <a:spcPts val="3571"/>
              </a:lnSpc>
              <a:spcBef>
                <a:spcPct val="0"/>
              </a:spcBef>
            </a:pPr>
            <a:r>
              <a:rPr lang="en-US" sz="2551">
                <a:solidFill>
                  <a:srgbClr val="000000"/>
                </a:solidFill>
                <a:latin typeface="Canva Sans Bold"/>
              </a:rPr>
              <a:t>2)Storage:512 GB</a:t>
            </a:r>
          </a:p>
          <a:p>
            <a:pPr>
              <a:lnSpc>
                <a:spcPts val="3571"/>
              </a:lnSpc>
              <a:spcBef>
                <a:spcPct val="0"/>
              </a:spcBef>
            </a:pPr>
            <a:r>
              <a:rPr lang="en-US" sz="2551">
                <a:solidFill>
                  <a:srgbClr val="000000"/>
                </a:solidFill>
                <a:latin typeface="Canva Sans Bold"/>
              </a:rPr>
              <a:t>3)Memory:8 GB</a:t>
            </a:r>
          </a:p>
          <a:p>
            <a:pPr>
              <a:lnSpc>
                <a:spcPts val="3571"/>
              </a:lnSpc>
              <a:spcBef>
                <a:spcPct val="0"/>
              </a:spcBef>
            </a:pPr>
            <a:r>
              <a:rPr lang="en-US" sz="2551">
                <a:solidFill>
                  <a:srgbClr val="000000"/>
                </a:solidFill>
                <a:latin typeface="Canva Sans Bold"/>
              </a:rPr>
              <a:t>4)Graphic card:In-built Radeon Graphics</a:t>
            </a:r>
          </a:p>
        </p:txBody>
      </p:sp>
      <p:sp>
        <p:nvSpPr>
          <p:cNvPr name="TextBox 14" id="14"/>
          <p:cNvSpPr txBox="true"/>
          <p:nvPr/>
        </p:nvSpPr>
        <p:spPr>
          <a:xfrm rot="0">
            <a:off x="12967167" y="3012899"/>
            <a:ext cx="4647979" cy="423498"/>
          </a:xfrm>
          <a:prstGeom prst="rect">
            <a:avLst/>
          </a:prstGeom>
        </p:spPr>
        <p:txBody>
          <a:bodyPr anchor="t" rtlCol="false" tIns="0" lIns="0" bIns="0" rIns="0">
            <a:spAutoFit/>
          </a:bodyPr>
          <a:lstStyle/>
          <a:p>
            <a:pPr algn="ctr">
              <a:lnSpc>
                <a:spcPts val="3432"/>
              </a:lnSpc>
            </a:pPr>
            <a:r>
              <a:rPr lang="en-US" sz="2451" spc="44">
                <a:solidFill>
                  <a:srgbClr val="FFFFFF"/>
                </a:solidFill>
                <a:latin typeface="Montserrat Classic Bold"/>
              </a:rPr>
              <a:t>FILES</a:t>
            </a:r>
          </a:p>
        </p:txBody>
      </p:sp>
      <p:sp>
        <p:nvSpPr>
          <p:cNvPr name="TextBox 15" id="15"/>
          <p:cNvSpPr txBox="true"/>
          <p:nvPr/>
        </p:nvSpPr>
        <p:spPr>
          <a:xfrm rot="0">
            <a:off x="12784859" y="3822368"/>
            <a:ext cx="4474441" cy="3564012"/>
          </a:xfrm>
          <a:prstGeom prst="rect">
            <a:avLst/>
          </a:prstGeom>
        </p:spPr>
        <p:txBody>
          <a:bodyPr anchor="t" rtlCol="false" tIns="0" lIns="0" bIns="0" rIns="0">
            <a:spAutoFit/>
          </a:bodyPr>
          <a:lstStyle/>
          <a:p>
            <a:pPr>
              <a:lnSpc>
                <a:spcPts val="3583"/>
              </a:lnSpc>
            </a:pPr>
            <a:r>
              <a:rPr lang="en-US" sz="2559" spc="46">
                <a:solidFill>
                  <a:srgbClr val="393939"/>
                </a:solidFill>
                <a:latin typeface="Montserrat Bold"/>
              </a:rPr>
              <a:t>1)For HTML,it should be stored as.html</a:t>
            </a:r>
          </a:p>
          <a:p>
            <a:pPr>
              <a:lnSpc>
                <a:spcPts val="3583"/>
              </a:lnSpc>
            </a:pPr>
            <a:r>
              <a:rPr lang="en-US" sz="2559" spc="46">
                <a:solidFill>
                  <a:srgbClr val="393939"/>
                </a:solidFill>
                <a:latin typeface="Montserrat Bold"/>
              </a:rPr>
              <a:t>2)For PHP,it should be stored as .php</a:t>
            </a:r>
          </a:p>
          <a:p>
            <a:pPr>
              <a:lnSpc>
                <a:spcPts val="3583"/>
              </a:lnSpc>
            </a:pPr>
            <a:r>
              <a:rPr lang="en-US" sz="2559" spc="46">
                <a:solidFill>
                  <a:srgbClr val="393939"/>
                </a:solidFill>
                <a:latin typeface="Montserrat Bold"/>
              </a:rPr>
              <a:t>3)for CSS,it should be stored as .css</a:t>
            </a:r>
          </a:p>
          <a:p>
            <a:pPr>
              <a:lnSpc>
                <a:spcPts val="3583"/>
              </a:lnSpc>
            </a:pPr>
          </a:p>
          <a:p>
            <a:pPr>
              <a:lnSpc>
                <a:spcPts val="358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44438" y="613410"/>
            <a:ext cx="8754488" cy="868680"/>
          </a:xfrm>
          <a:prstGeom prst="rect">
            <a:avLst/>
          </a:prstGeom>
        </p:spPr>
        <p:txBody>
          <a:bodyPr anchor="t" rtlCol="false" tIns="0" lIns="0" bIns="0" rIns="0">
            <a:spAutoFit/>
          </a:bodyPr>
          <a:lstStyle/>
          <a:p>
            <a:pPr>
              <a:lnSpc>
                <a:spcPts val="6660"/>
              </a:lnSpc>
            </a:pPr>
            <a:r>
              <a:rPr lang="en-US" sz="6000">
                <a:solidFill>
                  <a:srgbClr val="FFFFFF"/>
                </a:solidFill>
                <a:latin typeface="TT Milks Casual 900 One"/>
              </a:rPr>
              <a:t>Existing System</a:t>
            </a:r>
          </a:p>
        </p:txBody>
      </p:sp>
      <p:sp>
        <p:nvSpPr>
          <p:cNvPr name="TextBox 4" id="4"/>
          <p:cNvSpPr txBox="true"/>
          <p:nvPr/>
        </p:nvSpPr>
        <p:spPr>
          <a:xfrm rot="0">
            <a:off x="444438" y="2058541"/>
            <a:ext cx="12795911" cy="7001567"/>
          </a:xfrm>
          <a:prstGeom prst="rect">
            <a:avLst/>
          </a:prstGeom>
        </p:spPr>
        <p:txBody>
          <a:bodyPr anchor="t" rtlCol="false" tIns="0" lIns="0" bIns="0" rIns="0">
            <a:spAutoFit/>
          </a:bodyPr>
          <a:lstStyle/>
          <a:p>
            <a:pPr algn="just">
              <a:lnSpc>
                <a:spcPts val="2650"/>
              </a:lnSpc>
            </a:pPr>
            <a:r>
              <a:rPr lang="en-US" sz="1963" spc="117">
                <a:solidFill>
                  <a:srgbClr val="000000"/>
                </a:solidFill>
                <a:latin typeface="Canva Sans Bold"/>
              </a:rPr>
              <a:t>-The existing system for a Quiz app using HTML logic in terms of internet programming likely consists of several key components:</a:t>
            </a:r>
          </a:p>
          <a:p>
            <a:pPr algn="just" marL="423955" indent="-211978" lvl="1">
              <a:lnSpc>
                <a:spcPts val="2650"/>
              </a:lnSpc>
              <a:buFont typeface="Arial"/>
              <a:buChar char="•"/>
            </a:pPr>
            <a:r>
              <a:rPr lang="en-US" sz="1963" spc="117">
                <a:solidFill>
                  <a:srgbClr val="000000"/>
                </a:solidFill>
                <a:latin typeface="Canva Sans Bold"/>
              </a:rPr>
              <a:t>User Interface (UI):The HTML markup defines the structure of the Quiz app's UI. This includes elements such as questions, multiple-choice options, buttons for submitting answers, progress indicators, and feedback messages.</a:t>
            </a:r>
          </a:p>
          <a:p>
            <a:pPr algn="just" marL="423955" indent="-211978" lvl="1">
              <a:lnSpc>
                <a:spcPts val="2650"/>
              </a:lnSpc>
              <a:buFont typeface="Arial"/>
              <a:buChar char="•"/>
            </a:pPr>
            <a:r>
              <a:rPr lang="en-US" sz="1963" spc="117">
                <a:solidFill>
                  <a:srgbClr val="000000"/>
                </a:solidFill>
                <a:latin typeface="Canva Sans Bold"/>
              </a:rPr>
              <a:t>Styling (CSS):Cascading Style Sheets (CSS) are used to enhance the visual appearance of the Quiz app's UI. This involves defining colors, fonts, layouts, and other visual aspects to create an engaging and user-friendly experience.</a:t>
            </a:r>
          </a:p>
          <a:p>
            <a:pPr algn="just" marL="423955" indent="-211978" lvl="1">
              <a:lnSpc>
                <a:spcPts val="2650"/>
              </a:lnSpc>
              <a:buFont typeface="Arial"/>
              <a:buChar char="•"/>
            </a:pPr>
            <a:r>
              <a:rPr lang="en-US" sz="1963" spc="117">
                <a:solidFill>
                  <a:srgbClr val="000000"/>
                </a:solidFill>
                <a:latin typeface="Canva Sans Bold"/>
              </a:rPr>
              <a:t>Functionality (JavaScript):JavaScript is employed to add interactivity and dynamic behavior to the Quiz app. This includes functionalities such as handling user input, validating answers, calculating scores, displaying results, and managing the quiz flow (e.g., moving to the next question).</a:t>
            </a:r>
          </a:p>
          <a:p>
            <a:pPr algn="just" marL="423955" indent="-211978" lvl="1">
              <a:lnSpc>
                <a:spcPts val="2650"/>
              </a:lnSpc>
              <a:buFont typeface="Arial"/>
              <a:buChar char="•"/>
            </a:pPr>
            <a:r>
              <a:rPr lang="en-US" sz="1963" spc="117">
                <a:solidFill>
                  <a:srgbClr val="000000"/>
                </a:solidFill>
                <a:latin typeface="Canva Sans Bold"/>
              </a:rPr>
              <a:t>Data Management:The Quiz app may utilize various data management techniques to store and retrieve quiz questions, options, correct answers, and user progress. This could involve storing data directly within the HTML/JavaScript code, using JavaScript objects or arrays, or fetching data from external sources such as databases or APIs.</a:t>
            </a:r>
          </a:p>
          <a:p>
            <a:pPr algn="just" marL="423955" indent="-211978" lvl="1">
              <a:lnSpc>
                <a:spcPts val="2650"/>
              </a:lnSpc>
              <a:buFont typeface="Arial"/>
              <a:buChar char="•"/>
            </a:pPr>
            <a:r>
              <a:rPr lang="en-US" sz="1963" spc="117">
                <a:solidFill>
                  <a:srgbClr val="000000"/>
                </a:solidFill>
                <a:latin typeface="Canva Sans Bold"/>
              </a:rPr>
              <a:t>User Experience (UX) Considerations:The design and implementation of the Quiz app should prioritize a seamless and intuitive user experience. This involves considerations such as clear instructions, responsive design for different screen sizes, accessibility features, and error handling.</a:t>
            </a:r>
          </a:p>
          <a:p>
            <a:pPr algn="just">
              <a:lnSpc>
                <a:spcPts val="2650"/>
              </a:lnSpc>
            </a:pPr>
          </a:p>
        </p:txBody>
      </p:sp>
      <p:sp>
        <p:nvSpPr>
          <p:cNvPr name="Freeform 5" id="5"/>
          <p:cNvSpPr/>
          <p:nvPr/>
        </p:nvSpPr>
        <p:spPr>
          <a:xfrm flipH="false" flipV="false" rot="0">
            <a:off x="13240349" y="2316308"/>
            <a:ext cx="5047651" cy="5038474"/>
          </a:xfrm>
          <a:custGeom>
            <a:avLst/>
            <a:gdLst/>
            <a:ahLst/>
            <a:cxnLst/>
            <a:rect r="r" b="b" t="t" l="l"/>
            <a:pathLst>
              <a:path h="5038474" w="5047651">
                <a:moveTo>
                  <a:pt x="0" y="0"/>
                </a:moveTo>
                <a:lnTo>
                  <a:pt x="5047651" y="0"/>
                </a:lnTo>
                <a:lnTo>
                  <a:pt x="5047651" y="5038474"/>
                </a:lnTo>
                <a:lnTo>
                  <a:pt x="0" y="5038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220582" y="2218013"/>
            <a:ext cx="9097510" cy="7231718"/>
          </a:xfrm>
          <a:prstGeom prst="rect">
            <a:avLst/>
          </a:prstGeom>
        </p:spPr>
        <p:txBody>
          <a:bodyPr anchor="t" rtlCol="false" tIns="0" lIns="0" bIns="0" rIns="0">
            <a:spAutoFit/>
          </a:bodyPr>
          <a:lstStyle/>
          <a:p>
            <a:pPr marL="482412" indent="-241206" lvl="1">
              <a:lnSpc>
                <a:spcPts val="3016"/>
              </a:lnSpc>
              <a:buFont typeface="Arial"/>
              <a:buChar char="•"/>
            </a:pPr>
            <a:r>
              <a:rPr lang="en-US" sz="2234" spc="134">
                <a:solidFill>
                  <a:srgbClr val="FFFFFF"/>
                </a:solidFill>
                <a:latin typeface="Montserrat Bold"/>
              </a:rPr>
              <a:t>User Authentication:Implement a secure login system using HTML forms and server-side scripting languages like PHP or JavaScript to authenticate users before accessing quizzes.</a:t>
            </a:r>
          </a:p>
          <a:p>
            <a:pPr marL="482412" indent="-241206" lvl="1">
              <a:lnSpc>
                <a:spcPts val="3016"/>
              </a:lnSpc>
              <a:buFont typeface="Arial"/>
              <a:buChar char="•"/>
            </a:pPr>
            <a:r>
              <a:rPr lang="en-US" sz="2234" spc="134">
                <a:solidFill>
                  <a:srgbClr val="FFFFFF"/>
                </a:solidFill>
                <a:latin typeface="Montserrat Bold"/>
              </a:rPr>
              <a:t>Quiz Selection:Provide users with a selection of quizzes categorized by topics or difficulty levels, allowing them to choose the quiz they want to attempt.</a:t>
            </a:r>
          </a:p>
          <a:p>
            <a:pPr marL="482412" indent="-241206" lvl="1">
              <a:lnSpc>
                <a:spcPts val="3016"/>
              </a:lnSpc>
              <a:buFont typeface="Arial"/>
              <a:buChar char="•"/>
            </a:pPr>
            <a:r>
              <a:rPr lang="en-US" sz="2234" spc="134">
                <a:solidFill>
                  <a:srgbClr val="FFFFFF"/>
                </a:solidFill>
                <a:latin typeface="Montserrat Bold"/>
              </a:rPr>
              <a:t>Question Presentation:Utilize HTML elements to present questions and multiple-choice options in a visually appealing and user-friendly format.</a:t>
            </a:r>
          </a:p>
          <a:p>
            <a:pPr marL="482412" indent="-241206" lvl="1">
              <a:lnSpc>
                <a:spcPts val="3016"/>
              </a:lnSpc>
              <a:buFont typeface="Arial"/>
              <a:buChar char="•"/>
            </a:pPr>
            <a:r>
              <a:rPr lang="en-US" sz="2234" spc="134">
                <a:solidFill>
                  <a:srgbClr val="FFFFFF"/>
                </a:solidFill>
                <a:latin typeface="Montserrat Bold"/>
              </a:rPr>
              <a:t>Timer Functionality: Incorporate JavaScript to add a timer feature, enhancing the challenge and excitement of completing quizzes within a set time limit.</a:t>
            </a:r>
          </a:p>
          <a:p>
            <a:pPr marL="482412" indent="-241206" lvl="1">
              <a:lnSpc>
                <a:spcPts val="3016"/>
              </a:lnSpc>
              <a:buFont typeface="Arial"/>
              <a:buChar char="•"/>
            </a:pPr>
            <a:r>
              <a:rPr lang="en-US" sz="2234" spc="134">
                <a:solidFill>
                  <a:srgbClr val="FFFFFF"/>
                </a:solidFill>
                <a:latin typeface="Montserrat Bold"/>
              </a:rPr>
              <a:t>Scoring System:Develop a scoring mechanism to track users' performance based on correct answers, with real-time feedback displayed after each question.</a:t>
            </a:r>
          </a:p>
        </p:txBody>
      </p:sp>
      <p:sp>
        <p:nvSpPr>
          <p:cNvPr name="TextBox 4" id="4"/>
          <p:cNvSpPr txBox="true"/>
          <p:nvPr/>
        </p:nvSpPr>
        <p:spPr>
          <a:xfrm rot="0">
            <a:off x="1529377" y="731502"/>
            <a:ext cx="9292603" cy="871867"/>
          </a:xfrm>
          <a:prstGeom prst="rect">
            <a:avLst/>
          </a:prstGeom>
        </p:spPr>
        <p:txBody>
          <a:bodyPr anchor="t" rtlCol="false" tIns="0" lIns="0" bIns="0" rIns="0">
            <a:spAutoFit/>
          </a:bodyPr>
          <a:lstStyle/>
          <a:p>
            <a:pPr marL="0" indent="0" lvl="0">
              <a:lnSpc>
                <a:spcPts val="6700"/>
              </a:lnSpc>
              <a:spcBef>
                <a:spcPct val="0"/>
              </a:spcBef>
            </a:pPr>
            <a:r>
              <a:rPr lang="en-US" sz="5929">
                <a:solidFill>
                  <a:srgbClr val="FFFFFF"/>
                </a:solidFill>
                <a:latin typeface="TT Milks Casual 900 One Medium"/>
              </a:rPr>
              <a:t>Proposed System</a:t>
            </a:r>
          </a:p>
        </p:txBody>
      </p:sp>
      <p:grpSp>
        <p:nvGrpSpPr>
          <p:cNvPr name="Group 5" id="5"/>
          <p:cNvGrpSpPr/>
          <p:nvPr/>
        </p:nvGrpSpPr>
        <p:grpSpPr>
          <a:xfrm rot="0">
            <a:off x="10821980" y="1603369"/>
            <a:ext cx="7080262" cy="7080262"/>
            <a:chOff x="0" y="0"/>
            <a:chExt cx="12700000" cy="12700000"/>
          </a:xfrm>
        </p:grpSpPr>
        <p:sp>
          <p:nvSpPr>
            <p:cNvPr name="Freeform 6" id="6"/>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3"/>
              <a:stretch>
                <a:fillRect l="0" t="-30854" r="0" b="-30854"/>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460466" y="1927514"/>
            <a:ext cx="12831284" cy="7128491"/>
          </a:xfrm>
          <a:custGeom>
            <a:avLst/>
            <a:gdLst/>
            <a:ahLst/>
            <a:cxnLst/>
            <a:rect r="r" b="b" t="t" l="l"/>
            <a:pathLst>
              <a:path h="7128491" w="12831284">
                <a:moveTo>
                  <a:pt x="0" y="0"/>
                </a:moveTo>
                <a:lnTo>
                  <a:pt x="12831284" y="0"/>
                </a:lnTo>
                <a:lnTo>
                  <a:pt x="12831284" y="7128491"/>
                </a:lnTo>
                <a:lnTo>
                  <a:pt x="0" y="7128491"/>
                </a:lnTo>
                <a:lnTo>
                  <a:pt x="0" y="0"/>
                </a:lnTo>
                <a:close/>
              </a:path>
            </a:pathLst>
          </a:custGeom>
          <a:blipFill>
            <a:blip r:embed="rId3"/>
            <a:stretch>
              <a:fillRect l="0" t="0" r="0" b="0"/>
            </a:stretch>
          </a:blipFill>
        </p:spPr>
      </p:sp>
      <p:sp>
        <p:nvSpPr>
          <p:cNvPr name="TextBox 4" id="4"/>
          <p:cNvSpPr txBox="true"/>
          <p:nvPr/>
        </p:nvSpPr>
        <p:spPr>
          <a:xfrm rot="0">
            <a:off x="4592067" y="216100"/>
            <a:ext cx="7844773" cy="1064895"/>
          </a:xfrm>
          <a:prstGeom prst="rect">
            <a:avLst/>
          </a:prstGeom>
        </p:spPr>
        <p:txBody>
          <a:bodyPr anchor="t" rtlCol="false" tIns="0" lIns="0" bIns="0" rIns="0">
            <a:spAutoFit/>
          </a:bodyPr>
          <a:lstStyle/>
          <a:p>
            <a:pPr algn="ctr">
              <a:lnSpc>
                <a:spcPts val="8280"/>
              </a:lnSpc>
            </a:pPr>
            <a:r>
              <a:rPr lang="en-US" sz="7200">
                <a:solidFill>
                  <a:srgbClr val="000000"/>
                </a:solidFill>
                <a:latin typeface="TT Milks Casual 900 One"/>
              </a:rPr>
              <a:t>Architecture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2241189" y="2094057"/>
            <a:ext cx="13433119" cy="6538151"/>
          </a:xfrm>
          <a:custGeom>
            <a:avLst/>
            <a:gdLst/>
            <a:ahLst/>
            <a:cxnLst/>
            <a:rect r="r" b="b" t="t" l="l"/>
            <a:pathLst>
              <a:path h="6538151" w="13433119">
                <a:moveTo>
                  <a:pt x="0" y="0"/>
                </a:moveTo>
                <a:lnTo>
                  <a:pt x="13433119" y="0"/>
                </a:lnTo>
                <a:lnTo>
                  <a:pt x="13433119" y="6538151"/>
                </a:lnTo>
                <a:lnTo>
                  <a:pt x="0" y="6538151"/>
                </a:lnTo>
                <a:lnTo>
                  <a:pt x="0" y="0"/>
                </a:lnTo>
                <a:close/>
              </a:path>
            </a:pathLst>
          </a:custGeom>
          <a:blipFill>
            <a:blip r:embed="rId3"/>
            <a:stretch>
              <a:fillRect l="0" t="0" r="0" b="0"/>
            </a:stretch>
          </a:blipFill>
        </p:spPr>
      </p:sp>
      <p:sp>
        <p:nvSpPr>
          <p:cNvPr name="TextBox 4" id="4"/>
          <p:cNvSpPr txBox="true"/>
          <p:nvPr/>
        </p:nvSpPr>
        <p:spPr>
          <a:xfrm rot="0">
            <a:off x="4592067" y="216100"/>
            <a:ext cx="7844773" cy="1064895"/>
          </a:xfrm>
          <a:prstGeom prst="rect">
            <a:avLst/>
          </a:prstGeom>
        </p:spPr>
        <p:txBody>
          <a:bodyPr anchor="t" rtlCol="false" tIns="0" lIns="0" bIns="0" rIns="0">
            <a:spAutoFit/>
          </a:bodyPr>
          <a:lstStyle/>
          <a:p>
            <a:pPr algn="ctr">
              <a:lnSpc>
                <a:spcPts val="8280"/>
              </a:lnSpc>
            </a:pPr>
            <a:r>
              <a:rPr lang="en-US" sz="7200">
                <a:solidFill>
                  <a:srgbClr val="000000"/>
                </a:solidFill>
                <a:latin typeface="TT Milks Casual 900 One"/>
              </a:rPr>
              <a:t>Design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028700" y="1028700"/>
            <a:ext cx="16588238" cy="8229600"/>
            <a:chOff x="0" y="0"/>
            <a:chExt cx="4368919" cy="2167467"/>
          </a:xfrm>
        </p:grpSpPr>
        <p:sp>
          <p:nvSpPr>
            <p:cNvPr name="Freeform 4" id="4"/>
            <p:cNvSpPr/>
            <p:nvPr/>
          </p:nvSpPr>
          <p:spPr>
            <a:xfrm flipH="false" flipV="false" rot="0">
              <a:off x="0" y="0"/>
              <a:ext cx="4368919" cy="2167467"/>
            </a:xfrm>
            <a:custGeom>
              <a:avLst/>
              <a:gdLst/>
              <a:ahLst/>
              <a:cxnLst/>
              <a:rect r="r" b="b" t="t" l="l"/>
              <a:pathLst>
                <a:path h="2167467" w="4368919">
                  <a:moveTo>
                    <a:pt x="0" y="0"/>
                  </a:moveTo>
                  <a:lnTo>
                    <a:pt x="4368919" y="0"/>
                  </a:lnTo>
                  <a:lnTo>
                    <a:pt x="4368919" y="2167467"/>
                  </a:lnTo>
                  <a:lnTo>
                    <a:pt x="0" y="2167467"/>
                  </a:lnTo>
                  <a:close/>
                </a:path>
              </a:pathLst>
            </a:custGeom>
            <a:solidFill>
              <a:srgbClr val="FFFFFF">
                <a:alpha val="94902"/>
              </a:srgbClr>
            </a:solidFill>
            <a:ln w="19050" cap="sq">
              <a:solidFill>
                <a:srgbClr val="000000">
                  <a:alpha val="94902"/>
                </a:srgbClr>
              </a:solidFill>
              <a:prstDash val="solid"/>
              <a:miter/>
            </a:ln>
          </p:spPr>
        </p:sp>
        <p:sp>
          <p:nvSpPr>
            <p:cNvPr name="TextBox 5" id="5"/>
            <p:cNvSpPr txBox="true"/>
            <p:nvPr/>
          </p:nvSpPr>
          <p:spPr>
            <a:xfrm>
              <a:off x="0" y="-38100"/>
              <a:ext cx="4368919"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797595" y="1297417"/>
            <a:ext cx="8033250" cy="871867"/>
          </a:xfrm>
          <a:prstGeom prst="rect">
            <a:avLst/>
          </a:prstGeom>
        </p:spPr>
        <p:txBody>
          <a:bodyPr anchor="t" rtlCol="false" tIns="0" lIns="0" bIns="0" rIns="0">
            <a:spAutoFit/>
          </a:bodyPr>
          <a:lstStyle/>
          <a:p>
            <a:pPr marL="0" indent="0" lvl="0">
              <a:lnSpc>
                <a:spcPts val="6700"/>
              </a:lnSpc>
              <a:spcBef>
                <a:spcPct val="0"/>
              </a:spcBef>
            </a:pPr>
            <a:r>
              <a:rPr lang="en-US" sz="5929">
                <a:solidFill>
                  <a:srgbClr val="393939"/>
                </a:solidFill>
                <a:latin typeface="TT Milks Casual 900 One"/>
              </a:rPr>
              <a:t>Testing</a:t>
            </a:r>
          </a:p>
        </p:txBody>
      </p:sp>
      <p:sp>
        <p:nvSpPr>
          <p:cNvPr name="TextBox 7" id="7"/>
          <p:cNvSpPr txBox="true"/>
          <p:nvPr/>
        </p:nvSpPr>
        <p:spPr>
          <a:xfrm rot="0">
            <a:off x="1558044" y="2747021"/>
            <a:ext cx="15171911" cy="5543834"/>
          </a:xfrm>
          <a:prstGeom prst="rect">
            <a:avLst/>
          </a:prstGeom>
        </p:spPr>
        <p:txBody>
          <a:bodyPr anchor="t" rtlCol="false" tIns="0" lIns="0" bIns="0" rIns="0">
            <a:spAutoFit/>
          </a:bodyPr>
          <a:lstStyle/>
          <a:p>
            <a:pPr algn="just" marL="0" indent="0" lvl="0">
              <a:lnSpc>
                <a:spcPts val="4029"/>
              </a:lnSpc>
              <a:spcBef>
                <a:spcPct val="0"/>
              </a:spcBef>
            </a:pPr>
            <a:r>
              <a:rPr lang="en-US" sz="2985" spc="179">
                <a:solidFill>
                  <a:srgbClr val="393939"/>
                </a:solidFill>
                <a:latin typeface="Montserrat Bold"/>
              </a:rPr>
              <a:t>In testing our Quiz app built with HTML logic for Internet programming, we meticulously examine its functionality and user experience. We verify that the quizzes load smoothly across different devices and browsers, ensuring seamless accessibility. Our focus extends to assessing the accuracy of the questions and the clarity of the interface. Through rigorous testing, we aim to identify and address any potential bugs or glitches that may arise during gameplay. User feedback is also instrumental, guiding us in refining the app for optimal performance and enjoyment. With each test, we strive to uphold the app's reliability, usability, and overall satisfaction for every player.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DAF_6hgaHvY</dc:identifier>
  <dcterms:modified xsi:type="dcterms:W3CDTF">2011-08-01T06:04:30Z</dcterms:modified>
  <cp:revision>1</cp:revision>
  <dc:title>QUIZ APP</dc:title>
</cp:coreProperties>
</file>